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03" r:id="rId4"/>
    <p:sldId id="278" r:id="rId5"/>
    <p:sldId id="305" r:id="rId6"/>
    <p:sldId id="304" r:id="rId7"/>
    <p:sldId id="297" r:id="rId8"/>
    <p:sldId id="299" r:id="rId9"/>
    <p:sldId id="301" r:id="rId10"/>
    <p:sldId id="281" r:id="rId11"/>
    <p:sldId id="283" r:id="rId12"/>
    <p:sldId id="306" r:id="rId13"/>
    <p:sldId id="287" r:id="rId14"/>
    <p:sldId id="288" r:id="rId15"/>
    <p:sldId id="289" r:id="rId16"/>
    <p:sldId id="291" r:id="rId17"/>
    <p:sldId id="280" r:id="rId18"/>
    <p:sldId id="285" r:id="rId19"/>
    <p:sldId id="286" r:id="rId20"/>
    <p:sldId id="276" r:id="rId21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B2C"/>
    <a:srgbClr val="04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32" Type="http://schemas.openxmlformats.org/officeDocument/2006/relationships/customXml" Target="../customXml/item5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5F44D-FEAC-452A-A6B5-224DD696D98C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B5E63339-93C2-4A97-8B61-F56875211B4B}">
      <dgm:prSet phldrT="[Texto]" custT="1"/>
      <dgm:spPr/>
      <dgm:t>
        <a:bodyPr anchor="ctr"/>
        <a:lstStyle/>
        <a:p>
          <a:r>
            <a:rPr lang="es-PE" sz="1400" b="1" i="0" dirty="0">
              <a:solidFill>
                <a:srgbClr val="0462A1"/>
              </a:solidFill>
            </a:rPr>
            <a:t>OBJETIVO</a:t>
          </a:r>
        </a:p>
        <a:p>
          <a:r>
            <a:rPr lang="es-EC" sz="1400" b="0" i="0" dirty="0"/>
            <a:t>Demostrar la gestión holística basada en ecosistemas y mejorar la gobernanza de las pesquerías costeras del Pacífico Sudeste</a:t>
          </a:r>
          <a:endParaRPr lang="es-PE" sz="1400" b="0" i="0" dirty="0"/>
        </a:p>
      </dgm:t>
    </dgm:pt>
    <dgm:pt modelId="{CF27F706-119E-40C7-8652-73189357A198}" type="parTrans" cxnId="{48FABE6F-763D-46F1-A701-96986BA29572}">
      <dgm:prSet/>
      <dgm:spPr/>
      <dgm:t>
        <a:bodyPr/>
        <a:lstStyle/>
        <a:p>
          <a:endParaRPr lang="es-PE" sz="1400" b="0" i="0"/>
        </a:p>
      </dgm:t>
    </dgm:pt>
    <dgm:pt modelId="{47E3DDAE-7D71-42A5-982F-52A71DEAEFFC}" type="sibTrans" cxnId="{48FABE6F-763D-46F1-A701-96986BA29572}">
      <dgm:prSet/>
      <dgm:spPr/>
      <dgm:t>
        <a:bodyPr/>
        <a:lstStyle/>
        <a:p>
          <a:endParaRPr lang="es-PE" sz="1400" b="0" i="0"/>
        </a:p>
      </dgm:t>
    </dgm:pt>
    <dgm:pt modelId="{71E031DB-A07B-4506-9AA4-DD325FBF8F9F}">
      <dgm:prSet phldrT="[Texto]" custT="1"/>
      <dgm:spPr/>
      <dgm:t>
        <a:bodyPr anchor="ctr" anchorCtr="0"/>
        <a:lstStyle/>
        <a:p>
          <a:r>
            <a:rPr lang="es-EC" sz="1400" b="1" i="0" dirty="0"/>
            <a:t>Componente 1</a:t>
          </a:r>
        </a:p>
        <a:p>
          <a:r>
            <a:rPr lang="es-EC" sz="1400" b="0" i="0" dirty="0"/>
            <a:t>Incrementar y fortalecer las capacidades de los actores clave para una mejor gobernanza de las pesquerías costeras</a:t>
          </a:r>
          <a:endParaRPr lang="es-PE" sz="1400" b="0" i="0" dirty="0"/>
        </a:p>
      </dgm:t>
    </dgm:pt>
    <dgm:pt modelId="{6E169411-489D-4AEB-AB91-05D474044113}" type="parTrans" cxnId="{B10566F3-5CB1-40F4-B5F2-80390D1EDA02}">
      <dgm:prSet/>
      <dgm:spPr/>
      <dgm:t>
        <a:bodyPr/>
        <a:lstStyle/>
        <a:p>
          <a:endParaRPr lang="es-PE" sz="1400" b="0" i="0"/>
        </a:p>
      </dgm:t>
    </dgm:pt>
    <dgm:pt modelId="{AEF576F1-2E58-4415-AF3C-B54970AE06B5}" type="sibTrans" cxnId="{B10566F3-5CB1-40F4-B5F2-80390D1EDA02}">
      <dgm:prSet/>
      <dgm:spPr/>
      <dgm:t>
        <a:bodyPr/>
        <a:lstStyle/>
        <a:p>
          <a:endParaRPr lang="es-PE" sz="1400" b="0" i="0"/>
        </a:p>
      </dgm:t>
    </dgm:pt>
    <dgm:pt modelId="{E1B0E367-25FF-47DE-B028-DA4AFFF86DF3}">
      <dgm:prSet phldrT="[Texto]" custT="1"/>
      <dgm:spPr/>
      <dgm:t>
        <a:bodyPr anchor="ctr" anchorCtr="0"/>
        <a:lstStyle/>
        <a:p>
          <a:r>
            <a:rPr lang="es-EC" sz="1400" b="1" i="0" dirty="0"/>
            <a:t>Componente 2</a:t>
          </a:r>
        </a:p>
        <a:p>
          <a:r>
            <a:rPr lang="es-EC" sz="1400" b="0" i="0" dirty="0"/>
            <a:t>Probar métodos y herramientas para planificación espacial marina y costera, con enfoque de reducción de riesgos de desastres basado en ecosistemas </a:t>
          </a:r>
          <a:endParaRPr lang="es-PE" sz="1400" b="0" i="0" dirty="0"/>
        </a:p>
      </dgm:t>
    </dgm:pt>
    <dgm:pt modelId="{7532D06D-717D-4F8D-AB24-08E20F1A9736}" type="parTrans" cxnId="{C42D0259-22A4-4DED-8412-4CA9238A2348}">
      <dgm:prSet/>
      <dgm:spPr/>
      <dgm:t>
        <a:bodyPr/>
        <a:lstStyle/>
        <a:p>
          <a:endParaRPr lang="es-PE" sz="1400" b="0" i="0"/>
        </a:p>
      </dgm:t>
    </dgm:pt>
    <dgm:pt modelId="{97D986F5-A29D-4A19-8CA8-C2028CE3F8B7}" type="sibTrans" cxnId="{C42D0259-22A4-4DED-8412-4CA9238A2348}">
      <dgm:prSet/>
      <dgm:spPr/>
      <dgm:t>
        <a:bodyPr/>
        <a:lstStyle/>
        <a:p>
          <a:endParaRPr lang="es-PE" sz="1400" b="0" i="0"/>
        </a:p>
      </dgm:t>
    </dgm:pt>
    <dgm:pt modelId="{77CBFDB8-439A-4E2C-9FEF-33AAD8CDD378}">
      <dgm:prSet phldrT="[Texto]" custT="1"/>
      <dgm:spPr/>
      <dgm:t>
        <a:bodyPr anchor="ctr" anchorCtr="0"/>
        <a:lstStyle/>
        <a:p>
          <a:r>
            <a:rPr lang="es-EC" sz="1400" b="1" i="0" dirty="0"/>
            <a:t>Componente 3</a:t>
          </a:r>
        </a:p>
        <a:p>
          <a:r>
            <a:rPr lang="es-EC" sz="1400" b="0" i="0" dirty="0"/>
            <a:t>Gestión del conocimiento y Monitoreo y Evaluación</a:t>
          </a:r>
          <a:endParaRPr lang="es-PE" sz="1400" b="0" i="0" dirty="0"/>
        </a:p>
      </dgm:t>
    </dgm:pt>
    <dgm:pt modelId="{ADF3AADA-DA57-456A-BA67-D249674D4A3B}" type="parTrans" cxnId="{D491D639-2E3D-4E36-9FBA-42D995432F7F}">
      <dgm:prSet/>
      <dgm:spPr/>
      <dgm:t>
        <a:bodyPr/>
        <a:lstStyle/>
        <a:p>
          <a:endParaRPr lang="es-PE" sz="1400" b="0" i="0"/>
        </a:p>
      </dgm:t>
    </dgm:pt>
    <dgm:pt modelId="{0EC175A7-F520-4DDC-9207-F1FE0074DCDA}" type="sibTrans" cxnId="{D491D639-2E3D-4E36-9FBA-42D995432F7F}">
      <dgm:prSet/>
      <dgm:spPr/>
      <dgm:t>
        <a:bodyPr/>
        <a:lstStyle/>
        <a:p>
          <a:endParaRPr lang="es-PE" sz="1400" b="0" i="0"/>
        </a:p>
      </dgm:t>
    </dgm:pt>
    <dgm:pt modelId="{CE716CFD-D772-4864-A349-6B705A3F7F9A}">
      <dgm:prSet phldrT="[Texto]" custT="1"/>
      <dgm:spPr/>
      <dgm:t>
        <a:bodyPr anchor="ctr" anchorCtr="0"/>
        <a:lstStyle/>
        <a:p>
          <a:r>
            <a:rPr lang="es-EC" sz="1400" b="1" i="0" dirty="0">
              <a:solidFill>
                <a:srgbClr val="0462A1"/>
              </a:solidFill>
            </a:rPr>
            <a:t>Resultado 3</a:t>
          </a:r>
        </a:p>
        <a:p>
          <a:r>
            <a:rPr lang="es-EC" sz="1400" b="0" i="0" dirty="0"/>
            <a:t>Las lecciones y buenas prácticas para mejorar la gobernanza pesquera y el ordenamiento espacial marino y costero se han compartido con actores clave</a:t>
          </a:r>
          <a:endParaRPr lang="es-PE" sz="1400" b="0" i="0" dirty="0"/>
        </a:p>
      </dgm:t>
    </dgm:pt>
    <dgm:pt modelId="{6D11A3A6-4DA3-4AD9-855D-119DE20DAFC5}" type="parTrans" cxnId="{F9A53BE9-C909-41DF-943E-5C96C29BFB1D}">
      <dgm:prSet/>
      <dgm:spPr/>
      <dgm:t>
        <a:bodyPr/>
        <a:lstStyle/>
        <a:p>
          <a:endParaRPr lang="es-PE" sz="1400" b="0" i="0"/>
        </a:p>
      </dgm:t>
    </dgm:pt>
    <dgm:pt modelId="{A8496010-C42C-4EED-8094-A0B06F510FA2}" type="sibTrans" cxnId="{F9A53BE9-C909-41DF-943E-5C96C29BFB1D}">
      <dgm:prSet/>
      <dgm:spPr/>
      <dgm:t>
        <a:bodyPr/>
        <a:lstStyle/>
        <a:p>
          <a:endParaRPr lang="es-PE" sz="1400" b="0" i="0"/>
        </a:p>
      </dgm:t>
    </dgm:pt>
    <dgm:pt modelId="{D2B41809-C946-4563-97E3-543C3C789DF4}">
      <dgm:prSet phldrT="[Texto]" custT="1"/>
      <dgm:spPr/>
      <dgm:t>
        <a:bodyPr anchor="ctr" anchorCtr="0"/>
        <a:lstStyle/>
        <a:p>
          <a:r>
            <a:rPr lang="es-EC" sz="1400" b="1" i="0" dirty="0">
              <a:solidFill>
                <a:srgbClr val="0462A1"/>
              </a:solidFill>
            </a:rPr>
            <a:t>Resultado 2</a:t>
          </a:r>
        </a:p>
        <a:p>
          <a:r>
            <a:rPr lang="es-EC" sz="1400" b="0" i="0" dirty="0"/>
            <a:t>Condiciones habilitantes mejoradas para la planificación espacial marina y costera en Ecuador y Perú</a:t>
          </a:r>
          <a:endParaRPr lang="es-PE" sz="1400" b="0" i="0" dirty="0"/>
        </a:p>
      </dgm:t>
    </dgm:pt>
    <dgm:pt modelId="{156A08D4-6F73-449D-8CE8-358348730465}" type="parTrans" cxnId="{BCBEAB6A-7561-417D-9CFF-8DEC15F34CD4}">
      <dgm:prSet/>
      <dgm:spPr/>
      <dgm:t>
        <a:bodyPr/>
        <a:lstStyle/>
        <a:p>
          <a:endParaRPr lang="es-PE" sz="1400" b="0" i="0"/>
        </a:p>
      </dgm:t>
    </dgm:pt>
    <dgm:pt modelId="{2A0ADB41-7D82-4BD9-A89F-F94BBD581CE3}" type="sibTrans" cxnId="{BCBEAB6A-7561-417D-9CFF-8DEC15F34CD4}">
      <dgm:prSet/>
      <dgm:spPr/>
      <dgm:t>
        <a:bodyPr/>
        <a:lstStyle/>
        <a:p>
          <a:endParaRPr lang="es-PE" sz="1400" b="0" i="0"/>
        </a:p>
      </dgm:t>
    </dgm:pt>
    <dgm:pt modelId="{2D524766-520A-43A5-AC2D-D945FA0F1EDF}">
      <dgm:prSet phldrT="[Texto]" custT="1"/>
      <dgm:spPr/>
      <dgm:t>
        <a:bodyPr anchor="ctr" anchorCtr="0"/>
        <a:lstStyle/>
        <a:p>
          <a:r>
            <a:rPr lang="es-EC" sz="1400" b="1" i="0" dirty="0">
              <a:solidFill>
                <a:srgbClr val="0462A1"/>
              </a:solidFill>
            </a:rPr>
            <a:t>Resultado 1</a:t>
          </a:r>
        </a:p>
        <a:p>
          <a:r>
            <a:rPr lang="es-EC" sz="1400" b="0" i="0" dirty="0"/>
            <a:t>Condiciones habilitantes mejoradas para la gobernanza de siete pesquerías costeras de Ecuador y Perú</a:t>
          </a:r>
          <a:endParaRPr lang="es-PE" sz="1400" b="0" i="0" dirty="0"/>
        </a:p>
      </dgm:t>
    </dgm:pt>
    <dgm:pt modelId="{D513D774-B091-464A-AEAF-F93D3AD03AB1}" type="parTrans" cxnId="{72474D11-36AF-46AD-8DD8-A05AE5AD6154}">
      <dgm:prSet/>
      <dgm:spPr/>
      <dgm:t>
        <a:bodyPr/>
        <a:lstStyle/>
        <a:p>
          <a:endParaRPr lang="es-PE" sz="1400" b="0" i="0"/>
        </a:p>
      </dgm:t>
    </dgm:pt>
    <dgm:pt modelId="{EF6CC55E-0471-4107-B3C3-04663A7A827D}" type="sibTrans" cxnId="{72474D11-36AF-46AD-8DD8-A05AE5AD6154}">
      <dgm:prSet/>
      <dgm:spPr/>
      <dgm:t>
        <a:bodyPr/>
        <a:lstStyle/>
        <a:p>
          <a:endParaRPr lang="es-PE" sz="1400" b="0" i="0"/>
        </a:p>
      </dgm:t>
    </dgm:pt>
    <dgm:pt modelId="{8976E629-1D3D-4BF3-9780-2179063BFB2F}" type="pres">
      <dgm:prSet presAssocID="{7C15F44D-FEAC-452A-A6B5-224DD696D98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0F7F70-04EB-419C-8265-869B2AB60335}" type="pres">
      <dgm:prSet presAssocID="{7C15F44D-FEAC-452A-A6B5-224DD696D98C}" presName="hierFlow" presStyleCnt="0"/>
      <dgm:spPr/>
    </dgm:pt>
    <dgm:pt modelId="{CA8039F9-C98D-4F00-860A-D8D6487A62E9}" type="pres">
      <dgm:prSet presAssocID="{7C15F44D-FEAC-452A-A6B5-224DD696D98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A045F5-27C5-4477-9D45-C05F1C02E4A4}" type="pres">
      <dgm:prSet presAssocID="{B5E63339-93C2-4A97-8B61-F56875211B4B}" presName="Name14" presStyleCnt="0"/>
      <dgm:spPr/>
    </dgm:pt>
    <dgm:pt modelId="{7D67EA3B-005E-405A-AAD2-4AEB73843932}" type="pres">
      <dgm:prSet presAssocID="{B5E63339-93C2-4A97-8B61-F56875211B4B}" presName="level1Shape" presStyleLbl="node0" presStyleIdx="0" presStyleCnt="1" custScaleX="179646">
        <dgm:presLayoutVars>
          <dgm:chPref val="3"/>
        </dgm:presLayoutVars>
      </dgm:prSet>
      <dgm:spPr/>
    </dgm:pt>
    <dgm:pt modelId="{45EB2CEA-DF97-4A92-91FD-757ACACA59CC}" type="pres">
      <dgm:prSet presAssocID="{B5E63339-93C2-4A97-8B61-F56875211B4B}" presName="hierChild2" presStyleCnt="0"/>
      <dgm:spPr/>
    </dgm:pt>
    <dgm:pt modelId="{08044D51-69AB-4BD2-B10C-4EA6588D2D75}" type="pres">
      <dgm:prSet presAssocID="{6E169411-489D-4AEB-AB91-05D474044113}" presName="Name19" presStyleLbl="parChTrans1D2" presStyleIdx="0" presStyleCnt="3"/>
      <dgm:spPr/>
    </dgm:pt>
    <dgm:pt modelId="{C97F3AEF-8EE8-4867-BBB8-83411E15C8D1}" type="pres">
      <dgm:prSet presAssocID="{71E031DB-A07B-4506-9AA4-DD325FBF8F9F}" presName="Name21" presStyleCnt="0"/>
      <dgm:spPr/>
    </dgm:pt>
    <dgm:pt modelId="{CA164FA8-60E3-4BB4-8ED2-823DA4DFEFFC}" type="pres">
      <dgm:prSet presAssocID="{71E031DB-A07B-4506-9AA4-DD325FBF8F9F}" presName="level2Shape" presStyleLbl="node2" presStyleIdx="0" presStyleCnt="3" custScaleX="179646"/>
      <dgm:spPr/>
    </dgm:pt>
    <dgm:pt modelId="{2E2EF5E3-A7DE-47A2-A9F1-50B9B7A63CE7}" type="pres">
      <dgm:prSet presAssocID="{71E031DB-A07B-4506-9AA4-DD325FBF8F9F}" presName="hierChild3" presStyleCnt="0"/>
      <dgm:spPr/>
    </dgm:pt>
    <dgm:pt modelId="{143596D4-AE46-40B7-80EB-BCBECBE12F1E}" type="pres">
      <dgm:prSet presAssocID="{D513D774-B091-464A-AEAF-F93D3AD03AB1}" presName="Name19" presStyleLbl="parChTrans1D3" presStyleIdx="0" presStyleCnt="3"/>
      <dgm:spPr/>
    </dgm:pt>
    <dgm:pt modelId="{D0954BCD-AFA0-43C0-A328-DAC252D0AFD5}" type="pres">
      <dgm:prSet presAssocID="{2D524766-520A-43A5-AC2D-D945FA0F1EDF}" presName="Name21" presStyleCnt="0"/>
      <dgm:spPr/>
    </dgm:pt>
    <dgm:pt modelId="{D3152145-5447-4EBD-BAE0-82D8BBA1F8BB}" type="pres">
      <dgm:prSet presAssocID="{2D524766-520A-43A5-AC2D-D945FA0F1EDF}" presName="level2Shape" presStyleLbl="node3" presStyleIdx="0" presStyleCnt="3" custScaleX="179646"/>
      <dgm:spPr/>
    </dgm:pt>
    <dgm:pt modelId="{42C091C0-6FE1-4CAD-B061-632CE4F65C45}" type="pres">
      <dgm:prSet presAssocID="{2D524766-520A-43A5-AC2D-D945FA0F1EDF}" presName="hierChild3" presStyleCnt="0"/>
      <dgm:spPr/>
    </dgm:pt>
    <dgm:pt modelId="{4F5E9BF8-39F4-4874-A725-6A201F71286D}" type="pres">
      <dgm:prSet presAssocID="{7532D06D-717D-4F8D-AB24-08E20F1A9736}" presName="Name19" presStyleLbl="parChTrans1D2" presStyleIdx="1" presStyleCnt="3"/>
      <dgm:spPr/>
    </dgm:pt>
    <dgm:pt modelId="{84578BCC-F5D3-4646-A4B9-EBBFFCCBCF22}" type="pres">
      <dgm:prSet presAssocID="{E1B0E367-25FF-47DE-B028-DA4AFFF86DF3}" presName="Name21" presStyleCnt="0"/>
      <dgm:spPr/>
    </dgm:pt>
    <dgm:pt modelId="{265C21F4-C521-4334-9B75-04C6BF44710F}" type="pres">
      <dgm:prSet presAssocID="{E1B0E367-25FF-47DE-B028-DA4AFFF86DF3}" presName="level2Shape" presStyleLbl="node2" presStyleIdx="1" presStyleCnt="3" custScaleX="179646"/>
      <dgm:spPr/>
    </dgm:pt>
    <dgm:pt modelId="{02E7AAE7-B324-4EC5-9AC2-53CACFA14EAF}" type="pres">
      <dgm:prSet presAssocID="{E1B0E367-25FF-47DE-B028-DA4AFFF86DF3}" presName="hierChild3" presStyleCnt="0"/>
      <dgm:spPr/>
    </dgm:pt>
    <dgm:pt modelId="{2093A459-26D1-40E9-BA35-9B0E67902F8C}" type="pres">
      <dgm:prSet presAssocID="{156A08D4-6F73-449D-8CE8-358348730465}" presName="Name19" presStyleLbl="parChTrans1D3" presStyleIdx="1" presStyleCnt="3"/>
      <dgm:spPr/>
    </dgm:pt>
    <dgm:pt modelId="{AECAB408-07B7-405C-AAD6-586F7D69AA4E}" type="pres">
      <dgm:prSet presAssocID="{D2B41809-C946-4563-97E3-543C3C789DF4}" presName="Name21" presStyleCnt="0"/>
      <dgm:spPr/>
    </dgm:pt>
    <dgm:pt modelId="{BB79101C-4C84-4501-AB45-E30A4142E9DD}" type="pres">
      <dgm:prSet presAssocID="{D2B41809-C946-4563-97E3-543C3C789DF4}" presName="level2Shape" presStyleLbl="node3" presStyleIdx="1" presStyleCnt="3" custScaleX="179646"/>
      <dgm:spPr/>
    </dgm:pt>
    <dgm:pt modelId="{0C7DE7E7-40DC-4981-A1B1-87C8D6AA96C7}" type="pres">
      <dgm:prSet presAssocID="{D2B41809-C946-4563-97E3-543C3C789DF4}" presName="hierChild3" presStyleCnt="0"/>
      <dgm:spPr/>
    </dgm:pt>
    <dgm:pt modelId="{1A76E2AC-A683-4A5F-B0C6-C4A54564F1A6}" type="pres">
      <dgm:prSet presAssocID="{ADF3AADA-DA57-456A-BA67-D249674D4A3B}" presName="Name19" presStyleLbl="parChTrans1D2" presStyleIdx="2" presStyleCnt="3"/>
      <dgm:spPr/>
    </dgm:pt>
    <dgm:pt modelId="{15D262A9-2A4F-4ABA-A1B2-3D89E07AC970}" type="pres">
      <dgm:prSet presAssocID="{77CBFDB8-439A-4E2C-9FEF-33AAD8CDD378}" presName="Name21" presStyleCnt="0"/>
      <dgm:spPr/>
    </dgm:pt>
    <dgm:pt modelId="{7D81E103-654E-4097-9139-FDD7ACF95D1F}" type="pres">
      <dgm:prSet presAssocID="{77CBFDB8-439A-4E2C-9FEF-33AAD8CDD378}" presName="level2Shape" presStyleLbl="node2" presStyleIdx="2" presStyleCnt="3" custScaleX="179646"/>
      <dgm:spPr/>
    </dgm:pt>
    <dgm:pt modelId="{AC9D8DED-1908-4E4B-8876-F5279B4E81A0}" type="pres">
      <dgm:prSet presAssocID="{77CBFDB8-439A-4E2C-9FEF-33AAD8CDD378}" presName="hierChild3" presStyleCnt="0"/>
      <dgm:spPr/>
    </dgm:pt>
    <dgm:pt modelId="{2258F203-02FF-42BE-A2A2-CA8F8D7F0E77}" type="pres">
      <dgm:prSet presAssocID="{6D11A3A6-4DA3-4AD9-855D-119DE20DAFC5}" presName="Name19" presStyleLbl="parChTrans1D3" presStyleIdx="2" presStyleCnt="3"/>
      <dgm:spPr/>
    </dgm:pt>
    <dgm:pt modelId="{818E4E28-5030-4272-B9B4-BA2063FE62F1}" type="pres">
      <dgm:prSet presAssocID="{CE716CFD-D772-4864-A349-6B705A3F7F9A}" presName="Name21" presStyleCnt="0"/>
      <dgm:spPr/>
    </dgm:pt>
    <dgm:pt modelId="{5F226B2C-A02D-46CF-94C3-593944217976}" type="pres">
      <dgm:prSet presAssocID="{CE716CFD-D772-4864-A349-6B705A3F7F9A}" presName="level2Shape" presStyleLbl="node3" presStyleIdx="2" presStyleCnt="3" custScaleX="179646"/>
      <dgm:spPr/>
    </dgm:pt>
    <dgm:pt modelId="{5080E355-6F07-4984-A183-D7453BEC3068}" type="pres">
      <dgm:prSet presAssocID="{CE716CFD-D772-4864-A349-6B705A3F7F9A}" presName="hierChild3" presStyleCnt="0"/>
      <dgm:spPr/>
    </dgm:pt>
    <dgm:pt modelId="{CF230B15-3F5F-4997-A3BA-99076EEC1C25}" type="pres">
      <dgm:prSet presAssocID="{7C15F44D-FEAC-452A-A6B5-224DD696D98C}" presName="bgShapesFlow" presStyleCnt="0"/>
      <dgm:spPr/>
    </dgm:pt>
  </dgm:ptLst>
  <dgm:cxnLst>
    <dgm:cxn modelId="{7C7B1001-B338-4291-8FB6-BE18152FB104}" type="presOf" srcId="{6E169411-489D-4AEB-AB91-05D474044113}" destId="{08044D51-69AB-4BD2-B10C-4EA6588D2D75}" srcOrd="0" destOrd="0" presId="urn:microsoft.com/office/officeart/2005/8/layout/hierarchy6"/>
    <dgm:cxn modelId="{72474D11-36AF-46AD-8DD8-A05AE5AD6154}" srcId="{71E031DB-A07B-4506-9AA4-DD325FBF8F9F}" destId="{2D524766-520A-43A5-AC2D-D945FA0F1EDF}" srcOrd="0" destOrd="0" parTransId="{D513D774-B091-464A-AEAF-F93D3AD03AB1}" sibTransId="{EF6CC55E-0471-4107-B3C3-04663A7A827D}"/>
    <dgm:cxn modelId="{C5E20F1B-BE84-468A-A4F4-BEAA0FF83968}" type="presOf" srcId="{156A08D4-6F73-449D-8CE8-358348730465}" destId="{2093A459-26D1-40E9-BA35-9B0E67902F8C}" srcOrd="0" destOrd="0" presId="urn:microsoft.com/office/officeart/2005/8/layout/hierarchy6"/>
    <dgm:cxn modelId="{D491D639-2E3D-4E36-9FBA-42D995432F7F}" srcId="{B5E63339-93C2-4A97-8B61-F56875211B4B}" destId="{77CBFDB8-439A-4E2C-9FEF-33AAD8CDD378}" srcOrd="2" destOrd="0" parTransId="{ADF3AADA-DA57-456A-BA67-D249674D4A3B}" sibTransId="{0EC175A7-F520-4DDC-9207-F1FE0074DCDA}"/>
    <dgm:cxn modelId="{9C5FFF39-0437-48B9-9075-ED06993D92F6}" type="presOf" srcId="{D2B41809-C946-4563-97E3-543C3C789DF4}" destId="{BB79101C-4C84-4501-AB45-E30A4142E9DD}" srcOrd="0" destOrd="0" presId="urn:microsoft.com/office/officeart/2005/8/layout/hierarchy6"/>
    <dgm:cxn modelId="{51145B47-480C-4FF1-87E9-D9D4EA59EC1D}" type="presOf" srcId="{6D11A3A6-4DA3-4AD9-855D-119DE20DAFC5}" destId="{2258F203-02FF-42BE-A2A2-CA8F8D7F0E77}" srcOrd="0" destOrd="0" presId="urn:microsoft.com/office/officeart/2005/8/layout/hierarchy6"/>
    <dgm:cxn modelId="{BCBEAB6A-7561-417D-9CFF-8DEC15F34CD4}" srcId="{E1B0E367-25FF-47DE-B028-DA4AFFF86DF3}" destId="{D2B41809-C946-4563-97E3-543C3C789DF4}" srcOrd="0" destOrd="0" parTransId="{156A08D4-6F73-449D-8CE8-358348730465}" sibTransId="{2A0ADB41-7D82-4BD9-A89F-F94BBD581CE3}"/>
    <dgm:cxn modelId="{0A64ED4A-870E-4E1D-A57C-31E94B2B9B1C}" type="presOf" srcId="{77CBFDB8-439A-4E2C-9FEF-33AAD8CDD378}" destId="{7D81E103-654E-4097-9139-FDD7ACF95D1F}" srcOrd="0" destOrd="0" presId="urn:microsoft.com/office/officeart/2005/8/layout/hierarchy6"/>
    <dgm:cxn modelId="{48FABE6F-763D-46F1-A701-96986BA29572}" srcId="{7C15F44D-FEAC-452A-A6B5-224DD696D98C}" destId="{B5E63339-93C2-4A97-8B61-F56875211B4B}" srcOrd="0" destOrd="0" parTransId="{CF27F706-119E-40C7-8652-73189357A198}" sibTransId="{47E3DDAE-7D71-42A5-982F-52A71DEAEFFC}"/>
    <dgm:cxn modelId="{C42D0259-22A4-4DED-8412-4CA9238A2348}" srcId="{B5E63339-93C2-4A97-8B61-F56875211B4B}" destId="{E1B0E367-25FF-47DE-B028-DA4AFFF86DF3}" srcOrd="1" destOrd="0" parTransId="{7532D06D-717D-4F8D-AB24-08E20F1A9736}" sibTransId="{97D986F5-A29D-4A19-8CA8-C2028CE3F8B7}"/>
    <dgm:cxn modelId="{480CF483-CD79-4C82-BE99-6115063D4C3C}" type="presOf" srcId="{ADF3AADA-DA57-456A-BA67-D249674D4A3B}" destId="{1A76E2AC-A683-4A5F-B0C6-C4A54564F1A6}" srcOrd="0" destOrd="0" presId="urn:microsoft.com/office/officeart/2005/8/layout/hierarchy6"/>
    <dgm:cxn modelId="{A49AFF84-7B0F-4B54-85C9-62FE5F54502F}" type="presOf" srcId="{E1B0E367-25FF-47DE-B028-DA4AFFF86DF3}" destId="{265C21F4-C521-4334-9B75-04C6BF44710F}" srcOrd="0" destOrd="0" presId="urn:microsoft.com/office/officeart/2005/8/layout/hierarchy6"/>
    <dgm:cxn modelId="{F86AD18A-BDFC-4F5A-B0A0-48462A87A056}" type="presOf" srcId="{71E031DB-A07B-4506-9AA4-DD325FBF8F9F}" destId="{CA164FA8-60E3-4BB4-8ED2-823DA4DFEFFC}" srcOrd="0" destOrd="0" presId="urn:microsoft.com/office/officeart/2005/8/layout/hierarchy6"/>
    <dgm:cxn modelId="{EAB4EC8F-7270-46A7-9786-A4E60C55B022}" type="presOf" srcId="{2D524766-520A-43A5-AC2D-D945FA0F1EDF}" destId="{D3152145-5447-4EBD-BAE0-82D8BBA1F8BB}" srcOrd="0" destOrd="0" presId="urn:microsoft.com/office/officeart/2005/8/layout/hierarchy6"/>
    <dgm:cxn modelId="{0A19B0A5-7931-4552-8C00-628208072B49}" type="presOf" srcId="{B5E63339-93C2-4A97-8B61-F56875211B4B}" destId="{7D67EA3B-005E-405A-AAD2-4AEB73843932}" srcOrd="0" destOrd="0" presId="urn:microsoft.com/office/officeart/2005/8/layout/hierarchy6"/>
    <dgm:cxn modelId="{70886BA6-702F-4F9E-829A-1894A4011E82}" type="presOf" srcId="{D513D774-B091-464A-AEAF-F93D3AD03AB1}" destId="{143596D4-AE46-40B7-80EB-BCBECBE12F1E}" srcOrd="0" destOrd="0" presId="urn:microsoft.com/office/officeart/2005/8/layout/hierarchy6"/>
    <dgm:cxn modelId="{DA7E50C4-19E8-497B-817D-9869029EE7FD}" type="presOf" srcId="{CE716CFD-D772-4864-A349-6B705A3F7F9A}" destId="{5F226B2C-A02D-46CF-94C3-593944217976}" srcOrd="0" destOrd="0" presId="urn:microsoft.com/office/officeart/2005/8/layout/hierarchy6"/>
    <dgm:cxn modelId="{3731E9E1-9084-4DFD-855F-95971BBA7747}" type="presOf" srcId="{7C15F44D-FEAC-452A-A6B5-224DD696D98C}" destId="{8976E629-1D3D-4BF3-9780-2179063BFB2F}" srcOrd="0" destOrd="0" presId="urn:microsoft.com/office/officeart/2005/8/layout/hierarchy6"/>
    <dgm:cxn modelId="{65A5B6E4-088D-42E7-AFFE-0590198FD8B7}" type="presOf" srcId="{7532D06D-717D-4F8D-AB24-08E20F1A9736}" destId="{4F5E9BF8-39F4-4874-A725-6A201F71286D}" srcOrd="0" destOrd="0" presId="urn:microsoft.com/office/officeart/2005/8/layout/hierarchy6"/>
    <dgm:cxn modelId="{F9A53BE9-C909-41DF-943E-5C96C29BFB1D}" srcId="{77CBFDB8-439A-4E2C-9FEF-33AAD8CDD378}" destId="{CE716CFD-D772-4864-A349-6B705A3F7F9A}" srcOrd="0" destOrd="0" parTransId="{6D11A3A6-4DA3-4AD9-855D-119DE20DAFC5}" sibTransId="{A8496010-C42C-4EED-8094-A0B06F510FA2}"/>
    <dgm:cxn modelId="{B10566F3-5CB1-40F4-B5F2-80390D1EDA02}" srcId="{B5E63339-93C2-4A97-8B61-F56875211B4B}" destId="{71E031DB-A07B-4506-9AA4-DD325FBF8F9F}" srcOrd="0" destOrd="0" parTransId="{6E169411-489D-4AEB-AB91-05D474044113}" sibTransId="{AEF576F1-2E58-4415-AF3C-B54970AE06B5}"/>
    <dgm:cxn modelId="{8A47A566-6351-4FE5-8CBA-D5AABD538247}" type="presParOf" srcId="{8976E629-1D3D-4BF3-9780-2179063BFB2F}" destId="{450F7F70-04EB-419C-8265-869B2AB60335}" srcOrd="0" destOrd="0" presId="urn:microsoft.com/office/officeart/2005/8/layout/hierarchy6"/>
    <dgm:cxn modelId="{1080485C-3869-458E-9DEA-B6162075A8D2}" type="presParOf" srcId="{450F7F70-04EB-419C-8265-869B2AB60335}" destId="{CA8039F9-C98D-4F00-860A-D8D6487A62E9}" srcOrd="0" destOrd="0" presId="urn:microsoft.com/office/officeart/2005/8/layout/hierarchy6"/>
    <dgm:cxn modelId="{7A80D0E1-6992-4C44-8B70-D0FBAC26896F}" type="presParOf" srcId="{CA8039F9-C98D-4F00-860A-D8D6487A62E9}" destId="{E4A045F5-27C5-4477-9D45-C05F1C02E4A4}" srcOrd="0" destOrd="0" presId="urn:microsoft.com/office/officeart/2005/8/layout/hierarchy6"/>
    <dgm:cxn modelId="{4C6E73FE-52F8-480E-804D-181BCCDBB8A9}" type="presParOf" srcId="{E4A045F5-27C5-4477-9D45-C05F1C02E4A4}" destId="{7D67EA3B-005E-405A-AAD2-4AEB73843932}" srcOrd="0" destOrd="0" presId="urn:microsoft.com/office/officeart/2005/8/layout/hierarchy6"/>
    <dgm:cxn modelId="{E029D418-591D-46E1-9CD7-6A5CC06CA2A0}" type="presParOf" srcId="{E4A045F5-27C5-4477-9D45-C05F1C02E4A4}" destId="{45EB2CEA-DF97-4A92-91FD-757ACACA59CC}" srcOrd="1" destOrd="0" presId="urn:microsoft.com/office/officeart/2005/8/layout/hierarchy6"/>
    <dgm:cxn modelId="{BA8686D5-4ABE-435E-BD97-726012DD9C9C}" type="presParOf" srcId="{45EB2CEA-DF97-4A92-91FD-757ACACA59CC}" destId="{08044D51-69AB-4BD2-B10C-4EA6588D2D75}" srcOrd="0" destOrd="0" presId="urn:microsoft.com/office/officeart/2005/8/layout/hierarchy6"/>
    <dgm:cxn modelId="{8B9BEA6A-DCE2-40F6-8AD6-7D19FEB43C10}" type="presParOf" srcId="{45EB2CEA-DF97-4A92-91FD-757ACACA59CC}" destId="{C97F3AEF-8EE8-4867-BBB8-83411E15C8D1}" srcOrd="1" destOrd="0" presId="urn:microsoft.com/office/officeart/2005/8/layout/hierarchy6"/>
    <dgm:cxn modelId="{2D2119FD-8E04-41BF-A6AE-4AF36BCEC801}" type="presParOf" srcId="{C97F3AEF-8EE8-4867-BBB8-83411E15C8D1}" destId="{CA164FA8-60E3-4BB4-8ED2-823DA4DFEFFC}" srcOrd="0" destOrd="0" presId="urn:microsoft.com/office/officeart/2005/8/layout/hierarchy6"/>
    <dgm:cxn modelId="{97F3EB19-BCBD-47CA-98BF-E8578589A1C5}" type="presParOf" srcId="{C97F3AEF-8EE8-4867-BBB8-83411E15C8D1}" destId="{2E2EF5E3-A7DE-47A2-A9F1-50B9B7A63CE7}" srcOrd="1" destOrd="0" presId="urn:microsoft.com/office/officeart/2005/8/layout/hierarchy6"/>
    <dgm:cxn modelId="{F1876C2A-7119-4AB7-B06B-204B5086C935}" type="presParOf" srcId="{2E2EF5E3-A7DE-47A2-A9F1-50B9B7A63CE7}" destId="{143596D4-AE46-40B7-80EB-BCBECBE12F1E}" srcOrd="0" destOrd="0" presId="urn:microsoft.com/office/officeart/2005/8/layout/hierarchy6"/>
    <dgm:cxn modelId="{577B90CA-7FC0-4AD1-BAA9-CC2C71C5C9C5}" type="presParOf" srcId="{2E2EF5E3-A7DE-47A2-A9F1-50B9B7A63CE7}" destId="{D0954BCD-AFA0-43C0-A328-DAC252D0AFD5}" srcOrd="1" destOrd="0" presId="urn:microsoft.com/office/officeart/2005/8/layout/hierarchy6"/>
    <dgm:cxn modelId="{60280CAB-3183-440A-AC26-FE4695D1A059}" type="presParOf" srcId="{D0954BCD-AFA0-43C0-A328-DAC252D0AFD5}" destId="{D3152145-5447-4EBD-BAE0-82D8BBA1F8BB}" srcOrd="0" destOrd="0" presId="urn:microsoft.com/office/officeart/2005/8/layout/hierarchy6"/>
    <dgm:cxn modelId="{A7E94696-D644-47BA-9EDD-CAD09DF0C7DB}" type="presParOf" srcId="{D0954BCD-AFA0-43C0-A328-DAC252D0AFD5}" destId="{42C091C0-6FE1-4CAD-B061-632CE4F65C45}" srcOrd="1" destOrd="0" presId="urn:microsoft.com/office/officeart/2005/8/layout/hierarchy6"/>
    <dgm:cxn modelId="{DA2FAE40-8ABB-4AB9-AD3C-9F4A9467BBC8}" type="presParOf" srcId="{45EB2CEA-DF97-4A92-91FD-757ACACA59CC}" destId="{4F5E9BF8-39F4-4874-A725-6A201F71286D}" srcOrd="2" destOrd="0" presId="urn:microsoft.com/office/officeart/2005/8/layout/hierarchy6"/>
    <dgm:cxn modelId="{CD8742B3-6AC8-4125-B48B-C3EA4644E037}" type="presParOf" srcId="{45EB2CEA-DF97-4A92-91FD-757ACACA59CC}" destId="{84578BCC-F5D3-4646-A4B9-EBBFFCCBCF22}" srcOrd="3" destOrd="0" presId="urn:microsoft.com/office/officeart/2005/8/layout/hierarchy6"/>
    <dgm:cxn modelId="{C570F1D2-CA06-4817-B578-AA2FDC17AAFA}" type="presParOf" srcId="{84578BCC-F5D3-4646-A4B9-EBBFFCCBCF22}" destId="{265C21F4-C521-4334-9B75-04C6BF44710F}" srcOrd="0" destOrd="0" presId="urn:microsoft.com/office/officeart/2005/8/layout/hierarchy6"/>
    <dgm:cxn modelId="{A1355D14-2E99-43A0-8DA5-13E4030BDA02}" type="presParOf" srcId="{84578BCC-F5D3-4646-A4B9-EBBFFCCBCF22}" destId="{02E7AAE7-B324-4EC5-9AC2-53CACFA14EAF}" srcOrd="1" destOrd="0" presId="urn:microsoft.com/office/officeart/2005/8/layout/hierarchy6"/>
    <dgm:cxn modelId="{2AA490E1-4F1C-4585-A0B8-D118499CA004}" type="presParOf" srcId="{02E7AAE7-B324-4EC5-9AC2-53CACFA14EAF}" destId="{2093A459-26D1-40E9-BA35-9B0E67902F8C}" srcOrd="0" destOrd="0" presId="urn:microsoft.com/office/officeart/2005/8/layout/hierarchy6"/>
    <dgm:cxn modelId="{7EC68145-0102-44E3-9551-03F3AE120969}" type="presParOf" srcId="{02E7AAE7-B324-4EC5-9AC2-53CACFA14EAF}" destId="{AECAB408-07B7-405C-AAD6-586F7D69AA4E}" srcOrd="1" destOrd="0" presId="urn:microsoft.com/office/officeart/2005/8/layout/hierarchy6"/>
    <dgm:cxn modelId="{1F5926DB-7A4D-43C1-B1B0-3951464B9FFA}" type="presParOf" srcId="{AECAB408-07B7-405C-AAD6-586F7D69AA4E}" destId="{BB79101C-4C84-4501-AB45-E30A4142E9DD}" srcOrd="0" destOrd="0" presId="urn:microsoft.com/office/officeart/2005/8/layout/hierarchy6"/>
    <dgm:cxn modelId="{1565560E-EE07-4ABC-B9F2-5618BAC883C9}" type="presParOf" srcId="{AECAB408-07B7-405C-AAD6-586F7D69AA4E}" destId="{0C7DE7E7-40DC-4981-A1B1-87C8D6AA96C7}" srcOrd="1" destOrd="0" presId="urn:microsoft.com/office/officeart/2005/8/layout/hierarchy6"/>
    <dgm:cxn modelId="{1023BC58-658F-4A3D-9AD0-096EC8B52A45}" type="presParOf" srcId="{45EB2CEA-DF97-4A92-91FD-757ACACA59CC}" destId="{1A76E2AC-A683-4A5F-B0C6-C4A54564F1A6}" srcOrd="4" destOrd="0" presId="urn:microsoft.com/office/officeart/2005/8/layout/hierarchy6"/>
    <dgm:cxn modelId="{6F9CF6A5-FC25-487D-B239-F962983F7D2E}" type="presParOf" srcId="{45EB2CEA-DF97-4A92-91FD-757ACACA59CC}" destId="{15D262A9-2A4F-4ABA-A1B2-3D89E07AC970}" srcOrd="5" destOrd="0" presId="urn:microsoft.com/office/officeart/2005/8/layout/hierarchy6"/>
    <dgm:cxn modelId="{98BAC9A8-87BA-4740-889B-3C62E85FE01D}" type="presParOf" srcId="{15D262A9-2A4F-4ABA-A1B2-3D89E07AC970}" destId="{7D81E103-654E-4097-9139-FDD7ACF95D1F}" srcOrd="0" destOrd="0" presId="urn:microsoft.com/office/officeart/2005/8/layout/hierarchy6"/>
    <dgm:cxn modelId="{BDC5F62F-4707-4D82-8BAB-98247008180A}" type="presParOf" srcId="{15D262A9-2A4F-4ABA-A1B2-3D89E07AC970}" destId="{AC9D8DED-1908-4E4B-8876-F5279B4E81A0}" srcOrd="1" destOrd="0" presId="urn:microsoft.com/office/officeart/2005/8/layout/hierarchy6"/>
    <dgm:cxn modelId="{94EA0B33-E77F-4B01-ABD2-FAD3422D993D}" type="presParOf" srcId="{AC9D8DED-1908-4E4B-8876-F5279B4E81A0}" destId="{2258F203-02FF-42BE-A2A2-CA8F8D7F0E77}" srcOrd="0" destOrd="0" presId="urn:microsoft.com/office/officeart/2005/8/layout/hierarchy6"/>
    <dgm:cxn modelId="{B6C88E52-04AE-4A36-A042-5CFD3F39688B}" type="presParOf" srcId="{AC9D8DED-1908-4E4B-8876-F5279B4E81A0}" destId="{818E4E28-5030-4272-B9B4-BA2063FE62F1}" srcOrd="1" destOrd="0" presId="urn:microsoft.com/office/officeart/2005/8/layout/hierarchy6"/>
    <dgm:cxn modelId="{4933017A-5546-42F1-906C-2728A92943D7}" type="presParOf" srcId="{818E4E28-5030-4272-B9B4-BA2063FE62F1}" destId="{5F226B2C-A02D-46CF-94C3-593944217976}" srcOrd="0" destOrd="0" presId="urn:microsoft.com/office/officeart/2005/8/layout/hierarchy6"/>
    <dgm:cxn modelId="{3DA3FCE8-2A16-4EF1-89CC-571ED416C4E3}" type="presParOf" srcId="{818E4E28-5030-4272-B9B4-BA2063FE62F1}" destId="{5080E355-6F07-4984-A183-D7453BEC3068}" srcOrd="1" destOrd="0" presId="urn:microsoft.com/office/officeart/2005/8/layout/hierarchy6"/>
    <dgm:cxn modelId="{F357D72B-67AB-4C72-81D3-8932FF94D979}" type="presParOf" srcId="{8976E629-1D3D-4BF3-9780-2179063BFB2F}" destId="{CF230B15-3F5F-4997-A3BA-99076EEC1C25}" srcOrd="1" destOrd="0" presId="urn:microsoft.com/office/officeart/2005/8/layout/hierarchy6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6A2C-8B55-4ED5-9978-80F5113FC9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F1599E-3428-4DBA-BE62-70B8746CD437}">
      <dgm:prSet phldrT="[Texto]"/>
      <dgm:spPr/>
      <dgm:t>
        <a:bodyPr/>
        <a:lstStyle/>
        <a:p>
          <a:pPr algn="ctr"/>
          <a:r>
            <a:rPr lang="es-ES" dirty="0"/>
            <a:t>Unidad de Coordinación</a:t>
          </a:r>
        </a:p>
      </dgm:t>
    </dgm:pt>
    <dgm:pt modelId="{7BCB28B0-393F-4804-B5C1-A225395ED3FB}" type="parTrans" cxnId="{C0CF7EF9-F48A-4D86-BBB3-2C2C4E715AB4}">
      <dgm:prSet/>
      <dgm:spPr/>
      <dgm:t>
        <a:bodyPr/>
        <a:lstStyle/>
        <a:p>
          <a:endParaRPr lang="es-ES"/>
        </a:p>
      </dgm:t>
    </dgm:pt>
    <dgm:pt modelId="{1BD66256-7068-49FA-B8DC-0A8126D1B9E7}" type="sibTrans" cxnId="{C0CF7EF9-F48A-4D86-BBB3-2C2C4E715AB4}">
      <dgm:prSet/>
      <dgm:spPr/>
      <dgm:t>
        <a:bodyPr/>
        <a:lstStyle/>
        <a:p>
          <a:endParaRPr lang="es-ES"/>
        </a:p>
      </dgm:t>
    </dgm:pt>
    <dgm:pt modelId="{D5D743F2-D5D9-4F07-B380-19BDFAB8AB26}">
      <dgm:prSet phldrT="[Texto]"/>
      <dgm:spPr/>
      <dgm:t>
        <a:bodyPr/>
        <a:lstStyle/>
        <a:p>
          <a:r>
            <a:rPr lang="es-PE" dirty="0"/>
            <a:t>Coordinador del Proyecto</a:t>
          </a:r>
          <a:endParaRPr lang="es-ES" dirty="0"/>
        </a:p>
      </dgm:t>
    </dgm:pt>
    <dgm:pt modelId="{59B3E33A-DCBD-438B-96C7-DA52A60154D5}" type="parTrans" cxnId="{227BDCCD-E67F-4C52-9C71-E9E575BC63AB}">
      <dgm:prSet/>
      <dgm:spPr/>
      <dgm:t>
        <a:bodyPr/>
        <a:lstStyle/>
        <a:p>
          <a:endParaRPr lang="es-ES"/>
        </a:p>
      </dgm:t>
    </dgm:pt>
    <dgm:pt modelId="{167624AD-5C38-42FE-87E3-84AF8D078FD5}" type="sibTrans" cxnId="{227BDCCD-E67F-4C52-9C71-E9E575BC63AB}">
      <dgm:prSet/>
      <dgm:spPr/>
      <dgm:t>
        <a:bodyPr/>
        <a:lstStyle/>
        <a:p>
          <a:endParaRPr lang="es-ES"/>
        </a:p>
      </dgm:t>
    </dgm:pt>
    <dgm:pt modelId="{A2C3BAEB-B2CC-46E2-B7D3-EC1F0DCE9572}">
      <dgm:prSet/>
      <dgm:spPr/>
      <dgm:t>
        <a:bodyPr/>
        <a:lstStyle/>
        <a:p>
          <a:r>
            <a:rPr lang="es-PE"/>
            <a:t>Coordinador(a) de Pesca (Componente 1)</a:t>
          </a:r>
          <a:endParaRPr lang="es-PE" dirty="0"/>
        </a:p>
      </dgm:t>
    </dgm:pt>
    <dgm:pt modelId="{5B5D1303-FBF6-4B97-BA8C-12A033342812}" type="parTrans" cxnId="{ED7F59F0-A24D-4286-B3CC-A1090A4623F3}">
      <dgm:prSet/>
      <dgm:spPr/>
      <dgm:t>
        <a:bodyPr/>
        <a:lstStyle/>
        <a:p>
          <a:endParaRPr lang="es-ES"/>
        </a:p>
      </dgm:t>
    </dgm:pt>
    <dgm:pt modelId="{D43E1855-C360-4825-93B3-8BCEBF6C5933}" type="sibTrans" cxnId="{ED7F59F0-A24D-4286-B3CC-A1090A4623F3}">
      <dgm:prSet/>
      <dgm:spPr/>
      <dgm:t>
        <a:bodyPr/>
        <a:lstStyle/>
        <a:p>
          <a:endParaRPr lang="es-ES"/>
        </a:p>
      </dgm:t>
    </dgm:pt>
    <dgm:pt modelId="{CAA46A5E-86E4-4147-B0C8-D74B66F268BD}">
      <dgm:prSet/>
      <dgm:spPr/>
      <dgm:t>
        <a:bodyPr/>
        <a:lstStyle/>
        <a:p>
          <a:r>
            <a:rPr lang="es-PE"/>
            <a:t>Coordinador(a) de Planificación Espacial Marino-Costera (Componente 2)</a:t>
          </a:r>
          <a:endParaRPr lang="es-PE" dirty="0"/>
        </a:p>
      </dgm:t>
    </dgm:pt>
    <dgm:pt modelId="{C9E85D4D-26D1-42C9-ABDB-CB644CAB0AFA}" type="parTrans" cxnId="{88C4756C-3BC7-4888-8978-3FF8C846F2AE}">
      <dgm:prSet/>
      <dgm:spPr/>
      <dgm:t>
        <a:bodyPr/>
        <a:lstStyle/>
        <a:p>
          <a:endParaRPr lang="es-ES"/>
        </a:p>
      </dgm:t>
    </dgm:pt>
    <dgm:pt modelId="{80D4912F-15E1-47C8-8169-CE40A425B832}" type="sibTrans" cxnId="{88C4756C-3BC7-4888-8978-3FF8C846F2AE}">
      <dgm:prSet/>
      <dgm:spPr/>
      <dgm:t>
        <a:bodyPr/>
        <a:lstStyle/>
        <a:p>
          <a:endParaRPr lang="es-ES"/>
        </a:p>
      </dgm:t>
    </dgm:pt>
    <dgm:pt modelId="{06072DEF-E7BD-49A0-9B61-A020E854D36E}">
      <dgm:prSet/>
      <dgm:spPr/>
      <dgm:t>
        <a:bodyPr/>
        <a:lstStyle/>
        <a:p>
          <a:r>
            <a:rPr lang="es-PE"/>
            <a:t>Coordinador(a) en Gestión del Conocimiento (Componente 3)</a:t>
          </a:r>
          <a:endParaRPr lang="es-PE" dirty="0"/>
        </a:p>
      </dgm:t>
    </dgm:pt>
    <dgm:pt modelId="{5AFD9EC5-0786-4337-A27E-CA098FD74D9D}" type="parTrans" cxnId="{860E2977-5722-4BD6-9EED-24BD22AC2AFC}">
      <dgm:prSet/>
      <dgm:spPr/>
      <dgm:t>
        <a:bodyPr/>
        <a:lstStyle/>
        <a:p>
          <a:endParaRPr lang="es-ES"/>
        </a:p>
      </dgm:t>
    </dgm:pt>
    <dgm:pt modelId="{6C4403A8-CCA4-4C0D-87E8-0F7B5F881AD2}" type="sibTrans" cxnId="{860E2977-5722-4BD6-9EED-24BD22AC2AFC}">
      <dgm:prSet/>
      <dgm:spPr/>
      <dgm:t>
        <a:bodyPr/>
        <a:lstStyle/>
        <a:p>
          <a:endParaRPr lang="es-ES"/>
        </a:p>
      </dgm:t>
    </dgm:pt>
    <dgm:pt modelId="{11E9C7D0-BEEA-48BB-9D25-922547A089F3}">
      <dgm:prSet/>
      <dgm:spPr/>
      <dgm:t>
        <a:bodyPr/>
        <a:lstStyle/>
        <a:p>
          <a:r>
            <a:rPr lang="es-PE"/>
            <a:t>Especialista en medios electrónicos</a:t>
          </a:r>
          <a:endParaRPr lang="es-PE" dirty="0"/>
        </a:p>
      </dgm:t>
    </dgm:pt>
    <dgm:pt modelId="{EF59524A-824B-4DD7-A8AC-505AB1BBBA9C}" type="parTrans" cxnId="{D4F66647-B9B7-41AB-B2F0-C29BCF1B0039}">
      <dgm:prSet/>
      <dgm:spPr/>
      <dgm:t>
        <a:bodyPr/>
        <a:lstStyle/>
        <a:p>
          <a:endParaRPr lang="es-ES"/>
        </a:p>
      </dgm:t>
    </dgm:pt>
    <dgm:pt modelId="{D2AE4848-49F7-4538-9553-13330716E30B}" type="sibTrans" cxnId="{D4F66647-B9B7-41AB-B2F0-C29BCF1B0039}">
      <dgm:prSet/>
      <dgm:spPr/>
      <dgm:t>
        <a:bodyPr/>
        <a:lstStyle/>
        <a:p>
          <a:endParaRPr lang="es-ES"/>
        </a:p>
      </dgm:t>
    </dgm:pt>
    <dgm:pt modelId="{B7BC188B-805B-460D-8941-A027029A3BC0}">
      <dgm:prSet/>
      <dgm:spPr/>
      <dgm:t>
        <a:bodyPr/>
        <a:lstStyle/>
        <a:p>
          <a:r>
            <a:rPr lang="es-PE"/>
            <a:t>Especialista Líder en comunicación</a:t>
          </a:r>
          <a:endParaRPr lang="es-PE" dirty="0"/>
        </a:p>
      </dgm:t>
    </dgm:pt>
    <dgm:pt modelId="{77EE6546-BEF1-42BF-A012-CA14C2CA7060}" type="parTrans" cxnId="{B8C7E785-BF31-4F2B-BE6A-360FB86FE0B6}">
      <dgm:prSet/>
      <dgm:spPr/>
      <dgm:t>
        <a:bodyPr/>
        <a:lstStyle/>
        <a:p>
          <a:endParaRPr lang="es-ES"/>
        </a:p>
      </dgm:t>
    </dgm:pt>
    <dgm:pt modelId="{29CCFCC4-8540-4851-9EA3-CD417DD3212B}" type="sibTrans" cxnId="{B8C7E785-BF31-4F2B-BE6A-360FB86FE0B6}">
      <dgm:prSet/>
      <dgm:spPr/>
      <dgm:t>
        <a:bodyPr/>
        <a:lstStyle/>
        <a:p>
          <a:endParaRPr lang="es-ES"/>
        </a:p>
      </dgm:t>
    </dgm:pt>
    <dgm:pt modelId="{D319C33C-1EBF-4E82-88EE-304DE9290401}">
      <dgm:prSet/>
      <dgm:spPr/>
      <dgm:t>
        <a:bodyPr/>
        <a:lstStyle/>
        <a:p>
          <a:r>
            <a:rPr lang="es-PE"/>
            <a:t>Especialista en monitoreo y evaluación</a:t>
          </a:r>
          <a:endParaRPr lang="es-PE" dirty="0"/>
        </a:p>
      </dgm:t>
    </dgm:pt>
    <dgm:pt modelId="{E1286E59-5273-45EA-9E83-D7BC405DFE82}" type="parTrans" cxnId="{920A1AB3-5826-4E01-ACA4-34FF9787F4AB}">
      <dgm:prSet/>
      <dgm:spPr/>
      <dgm:t>
        <a:bodyPr/>
        <a:lstStyle/>
        <a:p>
          <a:endParaRPr lang="es-ES"/>
        </a:p>
      </dgm:t>
    </dgm:pt>
    <dgm:pt modelId="{341BBA19-7337-45F6-B15E-EE7D00DA8DB9}" type="sibTrans" cxnId="{920A1AB3-5826-4E01-ACA4-34FF9787F4AB}">
      <dgm:prSet/>
      <dgm:spPr/>
      <dgm:t>
        <a:bodyPr/>
        <a:lstStyle/>
        <a:p>
          <a:endParaRPr lang="es-ES"/>
        </a:p>
      </dgm:t>
    </dgm:pt>
    <dgm:pt modelId="{982D6ECB-10B4-4771-B60B-4E9FD6F8FD44}">
      <dgm:prSet/>
      <dgm:spPr/>
      <dgm:t>
        <a:bodyPr/>
        <a:lstStyle/>
        <a:p>
          <a:r>
            <a:rPr lang="es-PE"/>
            <a:t>Asistente de comunicación</a:t>
          </a:r>
          <a:endParaRPr lang="es-PE" dirty="0"/>
        </a:p>
      </dgm:t>
    </dgm:pt>
    <dgm:pt modelId="{203A64B8-BE93-4C63-BD3F-AF2AEAF1AC1A}" type="parTrans" cxnId="{F00A6A5B-0F67-4043-9345-7B2BBD773969}">
      <dgm:prSet/>
      <dgm:spPr/>
      <dgm:t>
        <a:bodyPr/>
        <a:lstStyle/>
        <a:p>
          <a:endParaRPr lang="es-ES"/>
        </a:p>
      </dgm:t>
    </dgm:pt>
    <dgm:pt modelId="{FA2E3CE2-7AEA-41F8-995F-C2AD16759BA8}" type="sibTrans" cxnId="{F00A6A5B-0F67-4043-9345-7B2BBD773969}">
      <dgm:prSet/>
      <dgm:spPr/>
      <dgm:t>
        <a:bodyPr/>
        <a:lstStyle/>
        <a:p>
          <a:endParaRPr lang="es-ES"/>
        </a:p>
      </dgm:t>
    </dgm:pt>
    <dgm:pt modelId="{F5D31B5B-A72A-4F18-93CB-97DAA0C96CB9}">
      <dgm:prSet/>
      <dgm:spPr/>
      <dgm:t>
        <a:bodyPr/>
        <a:lstStyle/>
        <a:p>
          <a:r>
            <a:rPr lang="es-PE" dirty="0"/>
            <a:t>Asistente administrativo</a:t>
          </a:r>
        </a:p>
      </dgm:t>
    </dgm:pt>
    <dgm:pt modelId="{5D7E4ACA-68FF-47FB-851E-177C8A7825CA}" type="parTrans" cxnId="{2DB0D012-5FBD-4F45-8365-33D110A063D3}">
      <dgm:prSet/>
      <dgm:spPr/>
      <dgm:t>
        <a:bodyPr/>
        <a:lstStyle/>
        <a:p>
          <a:endParaRPr lang="es-ES"/>
        </a:p>
      </dgm:t>
    </dgm:pt>
    <dgm:pt modelId="{A8DDB24C-D09B-4665-8FBC-39FFA4E1C77E}" type="sibTrans" cxnId="{2DB0D012-5FBD-4F45-8365-33D110A063D3}">
      <dgm:prSet/>
      <dgm:spPr/>
      <dgm:t>
        <a:bodyPr/>
        <a:lstStyle/>
        <a:p>
          <a:endParaRPr lang="es-ES"/>
        </a:p>
      </dgm:t>
    </dgm:pt>
    <dgm:pt modelId="{82BBED37-1757-4BD7-A37C-1C75CF847A8C}" type="pres">
      <dgm:prSet presAssocID="{6BC96A2C-8B55-4ED5-9978-80F5113FC951}" presName="linear" presStyleCnt="0">
        <dgm:presLayoutVars>
          <dgm:animLvl val="lvl"/>
          <dgm:resizeHandles val="exact"/>
        </dgm:presLayoutVars>
      </dgm:prSet>
      <dgm:spPr/>
    </dgm:pt>
    <dgm:pt modelId="{C3EE7E54-89E9-44DF-BA66-390353FA540C}" type="pres">
      <dgm:prSet presAssocID="{93F1599E-3428-4DBA-BE62-70B8746CD4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F506756-57E6-4324-B859-63E78E712E19}" type="pres">
      <dgm:prSet presAssocID="{93F1599E-3428-4DBA-BE62-70B8746CD4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B0D012-5FBD-4F45-8365-33D110A063D3}" srcId="{93F1599E-3428-4DBA-BE62-70B8746CD437}" destId="{F5D31B5B-A72A-4F18-93CB-97DAA0C96CB9}" srcOrd="8" destOrd="0" parTransId="{5D7E4ACA-68FF-47FB-851E-177C8A7825CA}" sibTransId="{A8DDB24C-D09B-4665-8FBC-39FFA4E1C77E}"/>
    <dgm:cxn modelId="{F00A6A5B-0F67-4043-9345-7B2BBD773969}" srcId="{93F1599E-3428-4DBA-BE62-70B8746CD437}" destId="{982D6ECB-10B4-4771-B60B-4E9FD6F8FD44}" srcOrd="7" destOrd="0" parTransId="{203A64B8-BE93-4C63-BD3F-AF2AEAF1AC1A}" sibTransId="{FA2E3CE2-7AEA-41F8-995F-C2AD16759BA8}"/>
    <dgm:cxn modelId="{D4F66647-B9B7-41AB-B2F0-C29BCF1B0039}" srcId="{93F1599E-3428-4DBA-BE62-70B8746CD437}" destId="{11E9C7D0-BEEA-48BB-9D25-922547A089F3}" srcOrd="4" destOrd="0" parTransId="{EF59524A-824B-4DD7-A8AC-505AB1BBBA9C}" sibTransId="{D2AE4848-49F7-4538-9553-13330716E30B}"/>
    <dgm:cxn modelId="{88C4756C-3BC7-4888-8978-3FF8C846F2AE}" srcId="{93F1599E-3428-4DBA-BE62-70B8746CD437}" destId="{CAA46A5E-86E4-4147-B0C8-D74B66F268BD}" srcOrd="2" destOrd="0" parTransId="{C9E85D4D-26D1-42C9-ABDB-CB644CAB0AFA}" sibTransId="{80D4912F-15E1-47C8-8169-CE40A425B832}"/>
    <dgm:cxn modelId="{CF45F24C-21F0-4952-A3A5-91F2F608AB32}" type="presOf" srcId="{CAA46A5E-86E4-4147-B0C8-D74B66F268BD}" destId="{EF506756-57E6-4324-B859-63E78E712E19}" srcOrd="0" destOrd="2" presId="urn:microsoft.com/office/officeart/2005/8/layout/vList2"/>
    <dgm:cxn modelId="{B12CE572-C02E-4CF0-BEAE-349A28D82B59}" type="presOf" srcId="{A2C3BAEB-B2CC-46E2-B7D3-EC1F0DCE9572}" destId="{EF506756-57E6-4324-B859-63E78E712E19}" srcOrd="0" destOrd="1" presId="urn:microsoft.com/office/officeart/2005/8/layout/vList2"/>
    <dgm:cxn modelId="{860E2977-5722-4BD6-9EED-24BD22AC2AFC}" srcId="{93F1599E-3428-4DBA-BE62-70B8746CD437}" destId="{06072DEF-E7BD-49A0-9B61-A020E854D36E}" srcOrd="3" destOrd="0" parTransId="{5AFD9EC5-0786-4337-A27E-CA098FD74D9D}" sibTransId="{6C4403A8-CCA4-4C0D-87E8-0F7B5F881AD2}"/>
    <dgm:cxn modelId="{3D554781-19A7-45DE-9C8E-04F3DD310A68}" type="presOf" srcId="{06072DEF-E7BD-49A0-9B61-A020E854D36E}" destId="{EF506756-57E6-4324-B859-63E78E712E19}" srcOrd="0" destOrd="3" presId="urn:microsoft.com/office/officeart/2005/8/layout/vList2"/>
    <dgm:cxn modelId="{B8C7E785-BF31-4F2B-BE6A-360FB86FE0B6}" srcId="{93F1599E-3428-4DBA-BE62-70B8746CD437}" destId="{B7BC188B-805B-460D-8941-A027029A3BC0}" srcOrd="5" destOrd="0" parTransId="{77EE6546-BEF1-42BF-A012-CA14C2CA7060}" sibTransId="{29CCFCC4-8540-4851-9EA3-CD417DD3212B}"/>
    <dgm:cxn modelId="{34FE818D-3B75-4208-800B-11C72B8712E3}" type="presOf" srcId="{93F1599E-3428-4DBA-BE62-70B8746CD437}" destId="{C3EE7E54-89E9-44DF-BA66-390353FA540C}" srcOrd="0" destOrd="0" presId="urn:microsoft.com/office/officeart/2005/8/layout/vList2"/>
    <dgm:cxn modelId="{CD4C4895-DDE2-42E9-8A57-C23B3428D900}" type="presOf" srcId="{F5D31B5B-A72A-4F18-93CB-97DAA0C96CB9}" destId="{EF506756-57E6-4324-B859-63E78E712E19}" srcOrd="0" destOrd="8" presId="urn:microsoft.com/office/officeart/2005/8/layout/vList2"/>
    <dgm:cxn modelId="{23D03899-E5A8-4D23-A1D5-0F4E38E55CA2}" type="presOf" srcId="{B7BC188B-805B-460D-8941-A027029A3BC0}" destId="{EF506756-57E6-4324-B859-63E78E712E19}" srcOrd="0" destOrd="5" presId="urn:microsoft.com/office/officeart/2005/8/layout/vList2"/>
    <dgm:cxn modelId="{920A1AB3-5826-4E01-ACA4-34FF9787F4AB}" srcId="{93F1599E-3428-4DBA-BE62-70B8746CD437}" destId="{D319C33C-1EBF-4E82-88EE-304DE9290401}" srcOrd="6" destOrd="0" parTransId="{E1286E59-5273-45EA-9E83-D7BC405DFE82}" sibTransId="{341BBA19-7337-45F6-B15E-EE7D00DA8DB9}"/>
    <dgm:cxn modelId="{BF01F2C3-99FB-4A65-AD88-16ACCAC8C70A}" type="presOf" srcId="{D5D743F2-D5D9-4F07-B380-19BDFAB8AB26}" destId="{EF506756-57E6-4324-B859-63E78E712E19}" srcOrd="0" destOrd="0" presId="urn:microsoft.com/office/officeart/2005/8/layout/vList2"/>
    <dgm:cxn modelId="{227BDCCD-E67F-4C52-9C71-E9E575BC63AB}" srcId="{93F1599E-3428-4DBA-BE62-70B8746CD437}" destId="{D5D743F2-D5D9-4F07-B380-19BDFAB8AB26}" srcOrd="0" destOrd="0" parTransId="{59B3E33A-DCBD-438B-96C7-DA52A60154D5}" sibTransId="{167624AD-5C38-42FE-87E3-84AF8D078FD5}"/>
    <dgm:cxn modelId="{F6BBE4D5-3AC5-43A9-AF89-C4FE87688300}" type="presOf" srcId="{982D6ECB-10B4-4771-B60B-4E9FD6F8FD44}" destId="{EF506756-57E6-4324-B859-63E78E712E19}" srcOrd="0" destOrd="7" presId="urn:microsoft.com/office/officeart/2005/8/layout/vList2"/>
    <dgm:cxn modelId="{944E4DEA-12B4-4794-B2EA-ED1D61D8CD65}" type="presOf" srcId="{D319C33C-1EBF-4E82-88EE-304DE9290401}" destId="{EF506756-57E6-4324-B859-63E78E712E19}" srcOrd="0" destOrd="6" presId="urn:microsoft.com/office/officeart/2005/8/layout/vList2"/>
    <dgm:cxn modelId="{ED7F59F0-A24D-4286-B3CC-A1090A4623F3}" srcId="{93F1599E-3428-4DBA-BE62-70B8746CD437}" destId="{A2C3BAEB-B2CC-46E2-B7D3-EC1F0DCE9572}" srcOrd="1" destOrd="0" parTransId="{5B5D1303-FBF6-4B97-BA8C-12A033342812}" sibTransId="{D43E1855-C360-4825-93B3-8BCEBF6C5933}"/>
    <dgm:cxn modelId="{66D846F9-DDB8-4FE9-BAF2-BF3BD0B2C112}" type="presOf" srcId="{6BC96A2C-8B55-4ED5-9978-80F5113FC951}" destId="{82BBED37-1757-4BD7-A37C-1C75CF847A8C}" srcOrd="0" destOrd="0" presId="urn:microsoft.com/office/officeart/2005/8/layout/vList2"/>
    <dgm:cxn modelId="{C0CF7EF9-F48A-4D86-BBB3-2C2C4E715AB4}" srcId="{6BC96A2C-8B55-4ED5-9978-80F5113FC951}" destId="{93F1599E-3428-4DBA-BE62-70B8746CD437}" srcOrd="0" destOrd="0" parTransId="{7BCB28B0-393F-4804-B5C1-A225395ED3FB}" sibTransId="{1BD66256-7068-49FA-B8DC-0A8126D1B9E7}"/>
    <dgm:cxn modelId="{BBAACEFD-AF41-4242-AE03-C3CEDD77D278}" type="presOf" srcId="{11E9C7D0-BEEA-48BB-9D25-922547A089F3}" destId="{EF506756-57E6-4324-B859-63E78E712E19}" srcOrd="0" destOrd="4" presId="urn:microsoft.com/office/officeart/2005/8/layout/vList2"/>
    <dgm:cxn modelId="{5A36089A-09CD-4BC7-BD4A-BC59F41DADCD}" type="presParOf" srcId="{82BBED37-1757-4BD7-A37C-1C75CF847A8C}" destId="{C3EE7E54-89E9-44DF-BA66-390353FA540C}" srcOrd="0" destOrd="0" presId="urn:microsoft.com/office/officeart/2005/8/layout/vList2"/>
    <dgm:cxn modelId="{A9EA8CC7-495A-4324-AE04-E1EC346A01C2}" type="presParOf" srcId="{82BBED37-1757-4BD7-A37C-1C75CF847A8C}" destId="{EF506756-57E6-4324-B859-63E78E712E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F318AC-8C18-4FC9-B45A-00370CDC8C8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B9D42D6E-AC22-46B4-AD43-17777A292DCA}">
      <dgm:prSet phldrT="[Texto]"/>
      <dgm:spPr/>
      <dgm:t>
        <a:bodyPr/>
        <a:lstStyle/>
        <a:p>
          <a:r>
            <a:rPr lang="es-PE" b="1" dirty="0"/>
            <a:t>Responsables del proyecto, rinden cuenta por la administración del Proyecto, logro de resultados, efectivo uso de recursos PNUD</a:t>
          </a:r>
        </a:p>
      </dgm:t>
    </dgm:pt>
    <dgm:pt modelId="{4573A14A-4B36-49B1-A317-096125269770}" type="parTrans" cxnId="{C98BA9FD-229F-4D4C-BA53-0DA0348490BC}">
      <dgm:prSet/>
      <dgm:spPr/>
      <dgm:t>
        <a:bodyPr/>
        <a:lstStyle/>
        <a:p>
          <a:endParaRPr lang="es-PE" b="1"/>
        </a:p>
      </dgm:t>
    </dgm:pt>
    <dgm:pt modelId="{5CEEE772-ADA4-4E69-A04C-B7040ED09024}" type="sibTrans" cxnId="{C98BA9FD-229F-4D4C-BA53-0DA0348490BC}">
      <dgm:prSet/>
      <dgm:spPr/>
      <dgm:t>
        <a:bodyPr/>
        <a:lstStyle/>
        <a:p>
          <a:endParaRPr lang="es-PE" b="1"/>
        </a:p>
      </dgm:t>
    </dgm:pt>
    <dgm:pt modelId="{0320E7BC-E8CB-4981-ADA0-7E272B1D73AE}">
      <dgm:prSet phldrT="[Texto]" custT="1"/>
      <dgm:spPr/>
      <dgm:t>
        <a:bodyPr/>
        <a:lstStyle/>
        <a:p>
          <a:r>
            <a:rPr lang="es-PE" sz="2400" b="1" dirty="0"/>
            <a:t>Ministerio del Ambiente (Perú)</a:t>
          </a:r>
        </a:p>
      </dgm:t>
    </dgm:pt>
    <dgm:pt modelId="{69054AE1-D1D5-4E06-AA28-4B24E8AE6E85}" type="parTrans" cxnId="{98C45AE9-C2FE-4005-AC2E-31293E65CC08}">
      <dgm:prSet/>
      <dgm:spPr/>
      <dgm:t>
        <a:bodyPr/>
        <a:lstStyle/>
        <a:p>
          <a:endParaRPr lang="es-PE" b="1"/>
        </a:p>
      </dgm:t>
    </dgm:pt>
    <dgm:pt modelId="{67A9142D-4077-4E00-A7A1-F33A016D8232}" type="sibTrans" cxnId="{98C45AE9-C2FE-4005-AC2E-31293E65CC08}">
      <dgm:prSet/>
      <dgm:spPr/>
      <dgm:t>
        <a:bodyPr/>
        <a:lstStyle/>
        <a:p>
          <a:endParaRPr lang="es-PE" b="1"/>
        </a:p>
      </dgm:t>
    </dgm:pt>
    <dgm:pt modelId="{0FE2A733-4741-42D8-A38A-302165E3546A}">
      <dgm:prSet phldrT="[Texto]" custT="1"/>
      <dgm:spPr/>
      <dgm:t>
        <a:bodyPr/>
        <a:lstStyle/>
        <a:p>
          <a:r>
            <a:rPr lang="es-PE" sz="2400" b="1" dirty="0"/>
            <a:t>Ministerio de Acuacultura y Pesca (Ecuador)</a:t>
          </a:r>
        </a:p>
      </dgm:t>
    </dgm:pt>
    <dgm:pt modelId="{DD633CB5-111D-40A4-A330-CB9AD47FE4A8}" type="sibTrans" cxnId="{26F86726-D69F-4308-B387-2D000F9A7971}">
      <dgm:prSet/>
      <dgm:spPr/>
      <dgm:t>
        <a:bodyPr/>
        <a:lstStyle/>
        <a:p>
          <a:endParaRPr lang="es-PE" b="1"/>
        </a:p>
      </dgm:t>
    </dgm:pt>
    <dgm:pt modelId="{B14BEAF0-0300-4904-801C-EAD17F84F2CD}" type="parTrans" cxnId="{26F86726-D69F-4308-B387-2D000F9A7971}">
      <dgm:prSet/>
      <dgm:spPr/>
      <dgm:t>
        <a:bodyPr/>
        <a:lstStyle/>
        <a:p>
          <a:endParaRPr lang="es-PE" b="1"/>
        </a:p>
      </dgm:t>
    </dgm:pt>
    <dgm:pt modelId="{6E27E69C-B651-4AB9-9C4C-66FCFFA179D0}" type="pres">
      <dgm:prSet presAssocID="{BFF318AC-8C18-4FC9-B45A-00370CDC8C8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6157C6-BE99-46F0-B862-6AB2696183C8}" type="pres">
      <dgm:prSet presAssocID="{B9D42D6E-AC22-46B4-AD43-17777A292DCA}" presName="centerShape" presStyleLbl="node0" presStyleIdx="0" presStyleCnt="1"/>
      <dgm:spPr/>
    </dgm:pt>
    <dgm:pt modelId="{764A827A-88F5-4549-B544-8BB60EC38C90}" type="pres">
      <dgm:prSet presAssocID="{69054AE1-D1D5-4E06-AA28-4B24E8AE6E85}" presName="parTrans" presStyleLbl="bgSibTrans2D1" presStyleIdx="0" presStyleCnt="2"/>
      <dgm:spPr/>
    </dgm:pt>
    <dgm:pt modelId="{45B6E0FC-F219-4B49-8446-DFA156AD0AF3}" type="pres">
      <dgm:prSet presAssocID="{0320E7BC-E8CB-4981-ADA0-7E272B1D73AE}" presName="node" presStyleLbl="node1" presStyleIdx="0" presStyleCnt="2">
        <dgm:presLayoutVars>
          <dgm:bulletEnabled val="1"/>
        </dgm:presLayoutVars>
      </dgm:prSet>
      <dgm:spPr/>
    </dgm:pt>
    <dgm:pt modelId="{8DD7E6CD-CAAF-47EC-95F9-5D21B3EADA16}" type="pres">
      <dgm:prSet presAssocID="{B14BEAF0-0300-4904-801C-EAD17F84F2CD}" presName="parTrans" presStyleLbl="bgSibTrans2D1" presStyleIdx="1" presStyleCnt="2"/>
      <dgm:spPr/>
    </dgm:pt>
    <dgm:pt modelId="{2890A210-92CF-45B8-8750-5B3D0671B44C}" type="pres">
      <dgm:prSet presAssocID="{0FE2A733-4741-42D8-A38A-302165E3546A}" presName="node" presStyleLbl="node1" presStyleIdx="1" presStyleCnt="2">
        <dgm:presLayoutVars>
          <dgm:bulletEnabled val="1"/>
        </dgm:presLayoutVars>
      </dgm:prSet>
      <dgm:spPr/>
    </dgm:pt>
  </dgm:ptLst>
  <dgm:cxnLst>
    <dgm:cxn modelId="{26F86726-D69F-4308-B387-2D000F9A7971}" srcId="{B9D42D6E-AC22-46B4-AD43-17777A292DCA}" destId="{0FE2A733-4741-42D8-A38A-302165E3546A}" srcOrd="1" destOrd="0" parTransId="{B14BEAF0-0300-4904-801C-EAD17F84F2CD}" sibTransId="{DD633CB5-111D-40A4-A330-CB9AD47FE4A8}"/>
    <dgm:cxn modelId="{0186CC69-4DF2-40E2-85CC-365CA29233B4}" type="presOf" srcId="{B14BEAF0-0300-4904-801C-EAD17F84F2CD}" destId="{8DD7E6CD-CAAF-47EC-95F9-5D21B3EADA16}" srcOrd="0" destOrd="0" presId="urn:microsoft.com/office/officeart/2005/8/layout/radial4"/>
    <dgm:cxn modelId="{05298657-A5DA-4F29-AAB2-AB093F78ADD8}" type="presOf" srcId="{0320E7BC-E8CB-4981-ADA0-7E272B1D73AE}" destId="{45B6E0FC-F219-4B49-8446-DFA156AD0AF3}" srcOrd="0" destOrd="0" presId="urn:microsoft.com/office/officeart/2005/8/layout/radial4"/>
    <dgm:cxn modelId="{EFF9CC8A-1170-464B-8E84-0D82C4136D49}" type="presOf" srcId="{69054AE1-D1D5-4E06-AA28-4B24E8AE6E85}" destId="{764A827A-88F5-4549-B544-8BB60EC38C90}" srcOrd="0" destOrd="0" presId="urn:microsoft.com/office/officeart/2005/8/layout/radial4"/>
    <dgm:cxn modelId="{5E5D2BA4-1A02-4731-8810-333B845D4671}" type="presOf" srcId="{BFF318AC-8C18-4FC9-B45A-00370CDC8C8F}" destId="{6E27E69C-B651-4AB9-9C4C-66FCFFA179D0}" srcOrd="0" destOrd="0" presId="urn:microsoft.com/office/officeart/2005/8/layout/radial4"/>
    <dgm:cxn modelId="{E1D433AB-F327-499E-B847-013D3437CEBF}" type="presOf" srcId="{0FE2A733-4741-42D8-A38A-302165E3546A}" destId="{2890A210-92CF-45B8-8750-5B3D0671B44C}" srcOrd="0" destOrd="0" presId="urn:microsoft.com/office/officeart/2005/8/layout/radial4"/>
    <dgm:cxn modelId="{98C45AE9-C2FE-4005-AC2E-31293E65CC08}" srcId="{B9D42D6E-AC22-46B4-AD43-17777A292DCA}" destId="{0320E7BC-E8CB-4981-ADA0-7E272B1D73AE}" srcOrd="0" destOrd="0" parTransId="{69054AE1-D1D5-4E06-AA28-4B24E8AE6E85}" sibTransId="{67A9142D-4077-4E00-A7A1-F33A016D8232}"/>
    <dgm:cxn modelId="{C98BA9FD-229F-4D4C-BA53-0DA0348490BC}" srcId="{BFF318AC-8C18-4FC9-B45A-00370CDC8C8F}" destId="{B9D42D6E-AC22-46B4-AD43-17777A292DCA}" srcOrd="0" destOrd="0" parTransId="{4573A14A-4B36-49B1-A317-096125269770}" sibTransId="{5CEEE772-ADA4-4E69-A04C-B7040ED09024}"/>
    <dgm:cxn modelId="{7C74EAFF-C57C-40E6-8AE9-E734BCB84022}" type="presOf" srcId="{B9D42D6E-AC22-46B4-AD43-17777A292DCA}" destId="{026157C6-BE99-46F0-B862-6AB2696183C8}" srcOrd="0" destOrd="0" presId="urn:microsoft.com/office/officeart/2005/8/layout/radial4"/>
    <dgm:cxn modelId="{87B43C6F-7684-4DE0-8E20-BE9FE930A11C}" type="presParOf" srcId="{6E27E69C-B651-4AB9-9C4C-66FCFFA179D0}" destId="{026157C6-BE99-46F0-B862-6AB2696183C8}" srcOrd="0" destOrd="0" presId="urn:microsoft.com/office/officeart/2005/8/layout/radial4"/>
    <dgm:cxn modelId="{3FA41338-4216-46A6-9D6B-9703602094FD}" type="presParOf" srcId="{6E27E69C-B651-4AB9-9C4C-66FCFFA179D0}" destId="{764A827A-88F5-4549-B544-8BB60EC38C90}" srcOrd="1" destOrd="0" presId="urn:microsoft.com/office/officeart/2005/8/layout/radial4"/>
    <dgm:cxn modelId="{0FB6BA71-8363-4E60-AEAE-515FC463088A}" type="presParOf" srcId="{6E27E69C-B651-4AB9-9C4C-66FCFFA179D0}" destId="{45B6E0FC-F219-4B49-8446-DFA156AD0AF3}" srcOrd="2" destOrd="0" presId="urn:microsoft.com/office/officeart/2005/8/layout/radial4"/>
    <dgm:cxn modelId="{D77E290D-9C91-450D-92EE-F510F888E21C}" type="presParOf" srcId="{6E27E69C-B651-4AB9-9C4C-66FCFFA179D0}" destId="{8DD7E6CD-CAAF-47EC-95F9-5D21B3EADA16}" srcOrd="3" destOrd="0" presId="urn:microsoft.com/office/officeart/2005/8/layout/radial4"/>
    <dgm:cxn modelId="{9579A3C6-EA07-49D5-AF70-C9992E5284F7}" type="presParOf" srcId="{6E27E69C-B651-4AB9-9C4C-66FCFFA179D0}" destId="{2890A210-92CF-45B8-8750-5B3D0671B44C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7EA3B-005E-405A-AAD2-4AEB73843932}">
      <dsp:nvSpPr>
        <dsp:cNvPr id="0" name=""/>
        <dsp:cNvSpPr/>
      </dsp:nvSpPr>
      <dsp:spPr>
        <a:xfrm>
          <a:off x="3883821" y="3055"/>
          <a:ext cx="3205156" cy="11894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i="0" kern="1200" dirty="0">
              <a:solidFill>
                <a:srgbClr val="0462A1"/>
              </a:solidFill>
            </a:rPr>
            <a:t>OBJETIVO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i="0" kern="1200" dirty="0"/>
            <a:t>Demostrar la gestión holística basada en ecosistemas y mejorar la gobernanza de las pesquerías costeras del Pacífico Sudeste</a:t>
          </a:r>
          <a:endParaRPr lang="es-PE" sz="1400" b="0" i="0" kern="1200" dirty="0"/>
        </a:p>
      </dsp:txBody>
      <dsp:txXfrm>
        <a:off x="3918658" y="37892"/>
        <a:ext cx="3135482" cy="1119760"/>
      </dsp:txXfrm>
    </dsp:sp>
    <dsp:sp modelId="{08044D51-69AB-4BD2-B10C-4EA6588D2D75}">
      <dsp:nvSpPr>
        <dsp:cNvPr id="0" name=""/>
        <dsp:cNvSpPr/>
      </dsp:nvSpPr>
      <dsp:spPr>
        <a:xfrm>
          <a:off x="1745997" y="1192490"/>
          <a:ext cx="3740402" cy="475773"/>
        </a:xfrm>
        <a:custGeom>
          <a:avLst/>
          <a:gdLst/>
          <a:ahLst/>
          <a:cxnLst/>
          <a:rect l="0" t="0" r="0" b="0"/>
          <a:pathLst>
            <a:path>
              <a:moveTo>
                <a:pt x="3740402" y="0"/>
              </a:moveTo>
              <a:lnTo>
                <a:pt x="3740402" y="237886"/>
              </a:lnTo>
              <a:lnTo>
                <a:pt x="0" y="237886"/>
              </a:lnTo>
              <a:lnTo>
                <a:pt x="0" y="4757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4FA8-60E3-4BB4-8ED2-823DA4DFEFFC}">
      <dsp:nvSpPr>
        <dsp:cNvPr id="0" name=""/>
        <dsp:cNvSpPr/>
      </dsp:nvSpPr>
      <dsp:spPr>
        <a:xfrm>
          <a:off x="143419" y="1668263"/>
          <a:ext cx="3205156" cy="1189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0" kern="1200" dirty="0"/>
            <a:t>Componente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i="0" kern="1200" dirty="0"/>
            <a:t>Incrementar y fortalecer las capacidades de los actores clave para una mejor gobernanza de las pesquerías costeras</a:t>
          </a:r>
          <a:endParaRPr lang="es-PE" sz="1400" b="0" i="0" kern="1200" dirty="0"/>
        </a:p>
      </dsp:txBody>
      <dsp:txXfrm>
        <a:off x="178256" y="1703100"/>
        <a:ext cx="3135482" cy="1119760"/>
      </dsp:txXfrm>
    </dsp:sp>
    <dsp:sp modelId="{143596D4-AE46-40B7-80EB-BCBECBE12F1E}">
      <dsp:nvSpPr>
        <dsp:cNvPr id="0" name=""/>
        <dsp:cNvSpPr/>
      </dsp:nvSpPr>
      <dsp:spPr>
        <a:xfrm>
          <a:off x="1700277" y="2857698"/>
          <a:ext cx="91440" cy="475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52145-5447-4EBD-BAE0-82D8BBA1F8BB}">
      <dsp:nvSpPr>
        <dsp:cNvPr id="0" name=""/>
        <dsp:cNvSpPr/>
      </dsp:nvSpPr>
      <dsp:spPr>
        <a:xfrm>
          <a:off x="143419" y="3333471"/>
          <a:ext cx="3205156" cy="1189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0" kern="1200" dirty="0">
              <a:solidFill>
                <a:srgbClr val="0462A1"/>
              </a:solidFill>
            </a:rPr>
            <a:t>Resultado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i="0" kern="1200" dirty="0"/>
            <a:t>Condiciones habilitantes mejoradas para la gobernanza de siete pesquerías costeras de Ecuador y Perú</a:t>
          </a:r>
          <a:endParaRPr lang="es-PE" sz="1400" b="0" i="0" kern="1200" dirty="0"/>
        </a:p>
      </dsp:txBody>
      <dsp:txXfrm>
        <a:off x="178256" y="3368308"/>
        <a:ext cx="3135482" cy="1119760"/>
      </dsp:txXfrm>
    </dsp:sp>
    <dsp:sp modelId="{4F5E9BF8-39F4-4874-A725-6A201F71286D}">
      <dsp:nvSpPr>
        <dsp:cNvPr id="0" name=""/>
        <dsp:cNvSpPr/>
      </dsp:nvSpPr>
      <dsp:spPr>
        <a:xfrm>
          <a:off x="5440680" y="1192490"/>
          <a:ext cx="91440" cy="475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C21F4-C521-4334-9B75-04C6BF44710F}">
      <dsp:nvSpPr>
        <dsp:cNvPr id="0" name=""/>
        <dsp:cNvSpPr/>
      </dsp:nvSpPr>
      <dsp:spPr>
        <a:xfrm>
          <a:off x="3883821" y="1668263"/>
          <a:ext cx="3205156" cy="1189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0" kern="1200" dirty="0"/>
            <a:t>Componente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i="0" kern="1200" dirty="0"/>
            <a:t>Probar métodos y herramientas para planificación espacial marina y costera, con enfoque de reducción de riesgos de desastres basado en ecosistemas </a:t>
          </a:r>
          <a:endParaRPr lang="es-PE" sz="1400" b="0" i="0" kern="1200" dirty="0"/>
        </a:p>
      </dsp:txBody>
      <dsp:txXfrm>
        <a:off x="3918658" y="1703100"/>
        <a:ext cx="3135482" cy="1119760"/>
      </dsp:txXfrm>
    </dsp:sp>
    <dsp:sp modelId="{2093A459-26D1-40E9-BA35-9B0E67902F8C}">
      <dsp:nvSpPr>
        <dsp:cNvPr id="0" name=""/>
        <dsp:cNvSpPr/>
      </dsp:nvSpPr>
      <dsp:spPr>
        <a:xfrm>
          <a:off x="5440680" y="2857698"/>
          <a:ext cx="91440" cy="475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9101C-4C84-4501-AB45-E30A4142E9DD}">
      <dsp:nvSpPr>
        <dsp:cNvPr id="0" name=""/>
        <dsp:cNvSpPr/>
      </dsp:nvSpPr>
      <dsp:spPr>
        <a:xfrm>
          <a:off x="3883821" y="3333471"/>
          <a:ext cx="3205156" cy="1189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0" kern="1200" dirty="0">
              <a:solidFill>
                <a:srgbClr val="0462A1"/>
              </a:solidFill>
            </a:rPr>
            <a:t>Resultado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i="0" kern="1200" dirty="0"/>
            <a:t>Condiciones habilitantes mejoradas para la planificación espacial marina y costera en Ecuador y Perú</a:t>
          </a:r>
          <a:endParaRPr lang="es-PE" sz="1400" b="0" i="0" kern="1200" dirty="0"/>
        </a:p>
      </dsp:txBody>
      <dsp:txXfrm>
        <a:off x="3918658" y="3368308"/>
        <a:ext cx="3135482" cy="1119760"/>
      </dsp:txXfrm>
    </dsp:sp>
    <dsp:sp modelId="{1A76E2AC-A683-4A5F-B0C6-C4A54564F1A6}">
      <dsp:nvSpPr>
        <dsp:cNvPr id="0" name=""/>
        <dsp:cNvSpPr/>
      </dsp:nvSpPr>
      <dsp:spPr>
        <a:xfrm>
          <a:off x="5486400" y="1192490"/>
          <a:ext cx="3740402" cy="47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86"/>
              </a:lnTo>
              <a:lnTo>
                <a:pt x="3740402" y="237886"/>
              </a:lnTo>
              <a:lnTo>
                <a:pt x="3740402" y="4757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1E103-654E-4097-9139-FDD7ACF95D1F}">
      <dsp:nvSpPr>
        <dsp:cNvPr id="0" name=""/>
        <dsp:cNvSpPr/>
      </dsp:nvSpPr>
      <dsp:spPr>
        <a:xfrm>
          <a:off x="7624223" y="1668263"/>
          <a:ext cx="3205156" cy="1189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0" kern="1200" dirty="0"/>
            <a:t>Componente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i="0" kern="1200" dirty="0"/>
            <a:t>Gestión del conocimiento y Monitoreo y Evaluación</a:t>
          </a:r>
          <a:endParaRPr lang="es-PE" sz="1400" b="0" i="0" kern="1200" dirty="0"/>
        </a:p>
      </dsp:txBody>
      <dsp:txXfrm>
        <a:off x="7659060" y="1703100"/>
        <a:ext cx="3135482" cy="1119760"/>
      </dsp:txXfrm>
    </dsp:sp>
    <dsp:sp modelId="{2258F203-02FF-42BE-A2A2-CA8F8D7F0E77}">
      <dsp:nvSpPr>
        <dsp:cNvPr id="0" name=""/>
        <dsp:cNvSpPr/>
      </dsp:nvSpPr>
      <dsp:spPr>
        <a:xfrm>
          <a:off x="9181082" y="2857698"/>
          <a:ext cx="91440" cy="475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26B2C-A02D-46CF-94C3-593944217976}">
      <dsp:nvSpPr>
        <dsp:cNvPr id="0" name=""/>
        <dsp:cNvSpPr/>
      </dsp:nvSpPr>
      <dsp:spPr>
        <a:xfrm>
          <a:off x="7624223" y="3333471"/>
          <a:ext cx="3205156" cy="1189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0" kern="1200" dirty="0">
              <a:solidFill>
                <a:srgbClr val="0462A1"/>
              </a:solidFill>
            </a:rPr>
            <a:t>Resultado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i="0" kern="1200" dirty="0"/>
            <a:t>Las lecciones y buenas prácticas para mejorar la gobernanza pesquera y el ordenamiento espacial marino y costero se han compartido con actores clave</a:t>
          </a:r>
          <a:endParaRPr lang="es-PE" sz="1400" b="0" i="0" kern="1200" dirty="0"/>
        </a:p>
      </dsp:txBody>
      <dsp:txXfrm>
        <a:off x="7659060" y="3368308"/>
        <a:ext cx="3135482" cy="111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E7E54-89E9-44DF-BA66-390353FA540C}">
      <dsp:nvSpPr>
        <dsp:cNvPr id="0" name=""/>
        <dsp:cNvSpPr/>
      </dsp:nvSpPr>
      <dsp:spPr>
        <a:xfrm>
          <a:off x="0" y="201585"/>
          <a:ext cx="60452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Unidad de Coordinación</a:t>
          </a:r>
        </a:p>
      </dsp:txBody>
      <dsp:txXfrm>
        <a:off x="25759" y="227344"/>
        <a:ext cx="5993682" cy="476152"/>
      </dsp:txXfrm>
    </dsp:sp>
    <dsp:sp modelId="{EF506756-57E6-4324-B859-63E78E712E19}">
      <dsp:nvSpPr>
        <dsp:cNvPr id="0" name=""/>
        <dsp:cNvSpPr/>
      </dsp:nvSpPr>
      <dsp:spPr>
        <a:xfrm>
          <a:off x="0" y="729256"/>
          <a:ext cx="6045200" cy="2869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3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 dirty="0"/>
            <a:t>Coordinador del Proyecto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/>
            <a:t>Coordinador(a) de Pesca (Componente 1)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/>
            <a:t>Coordinador(a) de Planificación Espacial Marino-Costera (Componente 2)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/>
            <a:t>Coordinador(a) en Gestión del Conocimiento (Componente 3)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/>
            <a:t>Especialista en medios electrónicos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/>
            <a:t>Especialista Líder en comunicación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/>
            <a:t>Especialista en monitoreo y evaluación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/>
            <a:t>Asistente de comunicación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1700" kern="1200" dirty="0"/>
            <a:t>Asistente administrativo</a:t>
          </a:r>
        </a:p>
      </dsp:txBody>
      <dsp:txXfrm>
        <a:off x="0" y="729256"/>
        <a:ext cx="6045200" cy="2869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157C6-BE99-46F0-B862-6AB2696183C8}">
      <dsp:nvSpPr>
        <dsp:cNvPr id="0" name=""/>
        <dsp:cNvSpPr/>
      </dsp:nvSpPr>
      <dsp:spPr>
        <a:xfrm>
          <a:off x="2768140" y="1669700"/>
          <a:ext cx="2553262" cy="25532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Responsables del proyecto, rinden cuenta por la administración del Proyecto, logro de resultados, efectivo uso de recursos PNUD</a:t>
          </a:r>
        </a:p>
      </dsp:txBody>
      <dsp:txXfrm>
        <a:off x="3142057" y="2043617"/>
        <a:ext cx="1805428" cy="1805428"/>
      </dsp:txXfrm>
    </dsp:sp>
    <dsp:sp modelId="{764A827A-88F5-4549-B544-8BB60EC38C90}">
      <dsp:nvSpPr>
        <dsp:cNvPr id="0" name=""/>
        <dsp:cNvSpPr/>
      </dsp:nvSpPr>
      <dsp:spPr>
        <a:xfrm rot="12900000">
          <a:off x="1042277" y="1195777"/>
          <a:ext cx="2044122" cy="727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6E0FC-F219-4B49-8446-DFA156AD0AF3}">
      <dsp:nvSpPr>
        <dsp:cNvPr id="0" name=""/>
        <dsp:cNvSpPr/>
      </dsp:nvSpPr>
      <dsp:spPr>
        <a:xfrm>
          <a:off x="14315" y="3147"/>
          <a:ext cx="2425598" cy="1940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/>
            <a:t>Ministerio del Ambiente (Perú)</a:t>
          </a:r>
        </a:p>
      </dsp:txBody>
      <dsp:txXfrm>
        <a:off x="71150" y="59982"/>
        <a:ext cx="2311928" cy="1826809"/>
      </dsp:txXfrm>
    </dsp:sp>
    <dsp:sp modelId="{8DD7E6CD-CAAF-47EC-95F9-5D21B3EADA16}">
      <dsp:nvSpPr>
        <dsp:cNvPr id="0" name=""/>
        <dsp:cNvSpPr/>
      </dsp:nvSpPr>
      <dsp:spPr>
        <a:xfrm rot="19500000">
          <a:off x="5003143" y="1195777"/>
          <a:ext cx="2044122" cy="727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0A210-92CF-45B8-8750-5B3D0671B44C}">
      <dsp:nvSpPr>
        <dsp:cNvPr id="0" name=""/>
        <dsp:cNvSpPr/>
      </dsp:nvSpPr>
      <dsp:spPr>
        <a:xfrm>
          <a:off x="5649628" y="3147"/>
          <a:ext cx="2425598" cy="194047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/>
            <a:t>Ministerio de Acuacultura y Pesca (Ecuador)</a:t>
          </a:r>
        </a:p>
      </dsp:txBody>
      <dsp:txXfrm>
        <a:off x="5706463" y="59982"/>
        <a:ext cx="2311928" cy="182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6CCF6-7058-4F0C-8FA2-FD9FD099BC62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0EBE0-E812-43D5-B5BC-C1892D007C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720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9600" y="1092200"/>
            <a:ext cx="10972800" cy="5365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462A1"/>
                </a:solidFill>
              </a:defRPr>
            </a:lvl1pPr>
          </a:lstStyle>
          <a:p>
            <a:r>
              <a:rPr lang="es-PE" altLang="es-PE" b="1" dirty="0"/>
              <a:t>Título de diapositiva</a:t>
            </a:r>
            <a:endParaRPr lang="es-PE" alt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609600" y="1782763"/>
            <a:ext cx="109728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 dirty="0"/>
              <a:t>Texto en </a:t>
            </a:r>
            <a:r>
              <a:rPr lang="es-PE" dirty="0" err="1"/>
              <a:t>calibri</a:t>
            </a:r>
            <a:r>
              <a:rPr lang="es-PE" dirty="0"/>
              <a:t> 24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60808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526956-89C8-4141-BE7F-47D38168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2" y="645574"/>
            <a:ext cx="6954328" cy="1000664"/>
          </a:xfrm>
          <a:prstGeom prst="rect">
            <a:avLst/>
          </a:prstGeom>
        </p:spPr>
        <p:txBody>
          <a:bodyPr/>
          <a:lstStyle>
            <a:lvl1pPr algn="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1821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186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9600" y="1092200"/>
            <a:ext cx="10972800" cy="536575"/>
          </a:xfrm>
          <a:prstGeom prst="rect">
            <a:avLst/>
          </a:prstGeom>
        </p:spPr>
        <p:txBody>
          <a:bodyPr/>
          <a:lstStyle/>
          <a:p>
            <a:r>
              <a:rPr lang="es-PE" altLang="es-PE" b="1"/>
              <a:t>Título de diapositiva</a:t>
            </a:r>
            <a:endParaRPr lang="es-PE" altLang="es-PE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609600" y="1782763"/>
            <a:ext cx="109728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 dirty="0"/>
              <a:t>Texto en </a:t>
            </a:r>
            <a:r>
              <a:rPr lang="es-PE" dirty="0" err="1"/>
              <a:t>calibri</a:t>
            </a:r>
            <a:r>
              <a:rPr lang="es-PE" dirty="0"/>
              <a:t> 24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2D9B2C-7EF0-41C1-9A70-A45D9D1B2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3088255" y="128955"/>
            <a:ext cx="1133395" cy="7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832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830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170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690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046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50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67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9472" y="645574"/>
            <a:ext cx="6954328" cy="1000664"/>
          </a:xfrm>
          <a:prstGeom prst="rect">
            <a:avLst/>
          </a:prstGeom>
        </p:spPr>
        <p:txBody>
          <a:bodyPr/>
          <a:lstStyle>
            <a:lvl1pPr algn="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0734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658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9173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04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023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A7E20AA-2E97-439B-BE37-A964CF6E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2" y="645574"/>
            <a:ext cx="6954328" cy="1000664"/>
          </a:xfrm>
          <a:prstGeom prst="rect">
            <a:avLst/>
          </a:prstGeom>
        </p:spPr>
        <p:txBody>
          <a:bodyPr/>
          <a:lstStyle>
            <a:lvl1pPr algn="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0379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1710E72-3463-4DFF-818C-3C2EE9BE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2" y="645574"/>
            <a:ext cx="6954328" cy="1000664"/>
          </a:xfrm>
          <a:prstGeom prst="rect">
            <a:avLst/>
          </a:prstGeom>
        </p:spPr>
        <p:txBody>
          <a:bodyPr/>
          <a:lstStyle>
            <a:lvl1pPr algn="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9657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286D376-8DC2-4CC2-967F-FDA391A6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2" y="645574"/>
            <a:ext cx="6954328" cy="1000664"/>
          </a:xfrm>
          <a:prstGeom prst="rect">
            <a:avLst/>
          </a:prstGeom>
        </p:spPr>
        <p:txBody>
          <a:bodyPr/>
          <a:lstStyle>
            <a:lvl1pPr algn="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6187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637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014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60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CD32-33CA-4927-931A-4C0E50B1DBDC}" type="datetimeFigureOut">
              <a:rPr lang="es-PE" smtClean="0"/>
              <a:t>15/05/2018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12054" y="93782"/>
            <a:ext cx="11975704" cy="6643923"/>
            <a:chOff x="112054" y="93782"/>
            <a:chExt cx="11975704" cy="6643923"/>
          </a:xfrm>
        </p:grpSpPr>
        <p:sp>
          <p:nvSpPr>
            <p:cNvPr id="9" name="Rectángulo 8"/>
            <p:cNvSpPr/>
            <p:nvPr/>
          </p:nvSpPr>
          <p:spPr>
            <a:xfrm>
              <a:off x="112054" y="6375240"/>
              <a:ext cx="11975704" cy="362465"/>
            </a:xfrm>
            <a:prstGeom prst="rect">
              <a:avLst/>
            </a:prstGeom>
            <a:solidFill>
              <a:srgbClr val="046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12054" y="93782"/>
              <a:ext cx="11975704" cy="362465"/>
            </a:xfrm>
            <a:prstGeom prst="rect">
              <a:avLst/>
            </a:prstGeom>
            <a:solidFill>
              <a:srgbClr val="71A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0703043" y="125866"/>
              <a:ext cx="13311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PE" sz="1400" b="1" dirty="0">
                  <a:solidFill>
                    <a:schemeClr val="bg1"/>
                  </a:solidFill>
                </a:rPr>
                <a:t>PERÚ NATURAL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868542" y="6407324"/>
              <a:ext cx="11737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PE" sz="1400" b="1" dirty="0">
                  <a:solidFill>
                    <a:schemeClr val="bg1"/>
                  </a:solidFill>
                </a:rPr>
                <a:t>PERÚ LIMPIO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0710069" y="464268"/>
              <a:ext cx="12971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PE" sz="1050" dirty="0"/>
                <a:t>www.minam.gob.pe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54" y="581950"/>
              <a:ext cx="2877738" cy="589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05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12054" y="6538523"/>
            <a:ext cx="11975704" cy="1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10710069" y="46426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dirty="0"/>
              <a:t>www.minam.gob.pe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" y="214553"/>
            <a:ext cx="2877738" cy="5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>
            <a:spLocks noChangeArrowheads="1"/>
          </p:cNvSpPr>
          <p:nvPr/>
        </p:nvSpPr>
        <p:spPr bwMode="auto">
          <a:xfrm>
            <a:off x="1355725" y="1429285"/>
            <a:ext cx="97202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4800" b="1" dirty="0">
                <a:solidFill>
                  <a:srgbClr val="71AB2C"/>
                </a:solidFill>
                <a:latin typeface="Fira Sans"/>
              </a:rPr>
              <a:t>INICIATIVA</a:t>
            </a:r>
          </a:p>
          <a:p>
            <a:pPr algn="ctr" eaLnBrk="1" hangingPunct="1"/>
            <a:r>
              <a:rPr lang="es-PE" altLang="es-PE" sz="4800" b="1" dirty="0">
                <a:solidFill>
                  <a:srgbClr val="71AB2C"/>
                </a:solidFill>
                <a:latin typeface="Fira Sans"/>
              </a:rPr>
              <a:t>PESQUERÍAS COSTERAS</a:t>
            </a:r>
          </a:p>
          <a:p>
            <a:pPr algn="ctr" eaLnBrk="1" hangingPunct="1"/>
            <a:r>
              <a:rPr lang="es-PE" altLang="es-PE" sz="4800" b="1" dirty="0">
                <a:solidFill>
                  <a:srgbClr val="71AB2C"/>
                </a:solidFill>
                <a:latin typeface="Fira Sans"/>
              </a:rPr>
              <a:t>AMÉRICA LATINA</a:t>
            </a:r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1146175" y="4737100"/>
            <a:ext cx="1036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2400" i="1" dirty="0"/>
              <a:t>Ing. Erasmo Otárola Acevedo</a:t>
            </a:r>
          </a:p>
          <a:p>
            <a:pPr algn="ctr" eaLnBrk="1" hangingPunct="1"/>
            <a:r>
              <a:rPr lang="es-PE" altLang="es-PE" sz="2400" i="1" dirty="0"/>
              <a:t>Director General de Ordenamiento Territorial Ambiental -  MINAM Perú</a:t>
            </a:r>
          </a:p>
          <a:p>
            <a:pPr algn="ctr" eaLnBrk="1" hangingPunct="1"/>
            <a:r>
              <a:rPr lang="es-PE" altLang="es-PE" sz="2400" i="1" dirty="0"/>
              <a:t>Director Nacional del Proyecto CFI - AL</a:t>
            </a:r>
          </a:p>
        </p:txBody>
      </p:sp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4166045" y="6164009"/>
            <a:ext cx="776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PE" altLang="es-PE" dirty="0"/>
              <a:t>Mayo 2018</a:t>
            </a:r>
            <a:endParaRPr lang="es-PE" altLang="es-PE" i="1" dirty="0"/>
          </a:p>
        </p:txBody>
      </p:sp>
    </p:spTree>
    <p:extLst>
      <p:ext uri="{BB962C8B-B14F-4D97-AF65-F5344CB8AC3E}">
        <p14:creationId xmlns:p14="http://schemas.microsoft.com/office/powerpoint/2010/main" val="194597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DFA4EF02-58D3-41E3-A190-902E93CD10F6}"/>
              </a:ext>
            </a:extLst>
          </p:cNvPr>
          <p:cNvSpPr/>
          <p:nvPr/>
        </p:nvSpPr>
        <p:spPr>
          <a:xfrm>
            <a:off x="998296" y="1751451"/>
            <a:ext cx="10195408" cy="112372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JUNTA DIRECTIVA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altLang="zh-CN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Viceministerio de Ambiente (Ecuador), Viceministerio de Desarrollo Estratégico de los Recursos Naturales (Perú), Viceministerio de Acuicultura y Pesca (Ecuador, Perú), Gerente Regional de Desarrollo Económico de Piura (Perú), Gerente Regional de Desarrollo Económico de Tumbes (Perú)  y Representante Residente de PNUD en Perú</a:t>
            </a:r>
          </a:p>
        </p:txBody>
      </p:sp>
      <p:sp>
        <p:nvSpPr>
          <p:cNvPr id="5" name="Rectángulo redondeado 3">
            <a:extLst>
              <a:ext uri="{FF2B5EF4-FFF2-40B4-BE49-F238E27FC236}">
                <a16:creationId xmlns:a16="http://schemas.microsoft.com/office/drawing/2014/main" id="{2BF4282C-060A-494C-85B5-1331894B2FD9}"/>
              </a:ext>
            </a:extLst>
          </p:cNvPr>
          <p:cNvSpPr/>
          <p:nvPr/>
        </p:nvSpPr>
        <p:spPr>
          <a:xfrm>
            <a:off x="5039883" y="3195827"/>
            <a:ext cx="2112235" cy="654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sz="1600" b="1" dirty="0">
              <a:solidFill>
                <a:schemeClr val="bg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lvl="0" algn="ctr"/>
            <a:r>
              <a:rPr lang="es-EC" sz="16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DIRECTOR NACIONAL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algn="ctr"/>
            <a:endParaRPr lang="es-ES_tradnl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redondeado 26">
            <a:extLst>
              <a:ext uri="{FF2B5EF4-FFF2-40B4-BE49-F238E27FC236}">
                <a16:creationId xmlns:a16="http://schemas.microsoft.com/office/drawing/2014/main" id="{7382478F-4356-4040-855C-BB1613A42E7D}"/>
              </a:ext>
            </a:extLst>
          </p:cNvPr>
          <p:cNvSpPr/>
          <p:nvPr/>
        </p:nvSpPr>
        <p:spPr>
          <a:xfrm>
            <a:off x="4751851" y="4462259"/>
            <a:ext cx="2688299" cy="48005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sz="1600" b="1" dirty="0">
              <a:solidFill>
                <a:srgbClr val="000000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lvl="0"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GERENCIA DEL PROYECTO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algn="ctr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redondeado 28">
            <a:extLst>
              <a:ext uri="{FF2B5EF4-FFF2-40B4-BE49-F238E27FC236}">
                <a16:creationId xmlns:a16="http://schemas.microsoft.com/office/drawing/2014/main" id="{1C6AC6FA-9A2C-46D2-8045-1EEABB92CB04}"/>
              </a:ext>
            </a:extLst>
          </p:cNvPr>
          <p:cNvSpPr/>
          <p:nvPr/>
        </p:nvSpPr>
        <p:spPr>
          <a:xfrm>
            <a:off x="6580803" y="5289179"/>
            <a:ext cx="1803180" cy="987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Coordinador</a:t>
            </a:r>
            <a:r>
              <a:rPr lang="es-ES_tradnl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/a de Pesca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</p:txBody>
      </p:sp>
      <p:sp>
        <p:nvSpPr>
          <p:cNvPr id="8" name="Rectángulo redondeado 32">
            <a:extLst>
              <a:ext uri="{FF2B5EF4-FFF2-40B4-BE49-F238E27FC236}">
                <a16:creationId xmlns:a16="http://schemas.microsoft.com/office/drawing/2014/main" id="{6BF24C95-C9BE-42DC-A4E0-249C1519956D}"/>
              </a:ext>
            </a:extLst>
          </p:cNvPr>
          <p:cNvSpPr/>
          <p:nvPr/>
        </p:nvSpPr>
        <p:spPr>
          <a:xfrm>
            <a:off x="160803" y="5289178"/>
            <a:ext cx="2086437" cy="987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Coordinador</a:t>
            </a:r>
            <a:r>
              <a:rPr lang="es-ES_tradnl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/a Planificación Espacial Marino - Costera 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34">
            <a:extLst>
              <a:ext uri="{FF2B5EF4-FFF2-40B4-BE49-F238E27FC236}">
                <a16:creationId xmlns:a16="http://schemas.microsoft.com/office/drawing/2014/main" id="{8FAE9F77-01DC-47F3-99A5-3946F6485055}"/>
              </a:ext>
            </a:extLst>
          </p:cNvPr>
          <p:cNvSpPr/>
          <p:nvPr/>
        </p:nvSpPr>
        <p:spPr>
          <a:xfrm>
            <a:off x="2610841" y="5289179"/>
            <a:ext cx="3606360" cy="987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Coordinador</a:t>
            </a:r>
            <a:r>
              <a:rPr lang="es-ES_tradnl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/a en Gestión del Conocimiento</a:t>
            </a:r>
          </a:p>
          <a:p>
            <a:pPr lvl="0" algn="ctr"/>
            <a:r>
              <a:rPr lang="es-ES_tradnl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Especialista en medios electrónicos</a:t>
            </a:r>
          </a:p>
          <a:p>
            <a:pPr lvl="0" algn="ctr"/>
            <a:r>
              <a:rPr lang="es-ES_tradnl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Especialistas Líder en Comunicación </a:t>
            </a:r>
          </a:p>
          <a:p>
            <a:pPr lvl="0" algn="ctr"/>
            <a:r>
              <a:rPr lang="es-ES_tradnl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Asistente de Comunicaciones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</p:txBody>
      </p:sp>
      <p:sp>
        <p:nvSpPr>
          <p:cNvPr id="10" name="Rectángulo redondeado 35">
            <a:extLst>
              <a:ext uri="{FF2B5EF4-FFF2-40B4-BE49-F238E27FC236}">
                <a16:creationId xmlns:a16="http://schemas.microsoft.com/office/drawing/2014/main" id="{A4582E4A-C309-4DB7-B41C-8768BAFDC0A8}"/>
              </a:ext>
            </a:extLst>
          </p:cNvPr>
          <p:cNvSpPr/>
          <p:nvPr/>
        </p:nvSpPr>
        <p:spPr>
          <a:xfrm>
            <a:off x="8747586" y="5289178"/>
            <a:ext cx="3153920" cy="987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schemeClr val="tx1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Personal de Apoyo al Proyecto 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chemeClr val="tx1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Administrador Financiero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chemeClr val="tx1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Especialista en Monitoreo y Evaluación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3BBA5B-09AB-4622-BE5F-2E677989EAEF}"/>
              </a:ext>
            </a:extLst>
          </p:cNvPr>
          <p:cNvSpPr txBox="1"/>
          <p:nvPr/>
        </p:nvSpPr>
        <p:spPr>
          <a:xfrm>
            <a:off x="998296" y="3104395"/>
            <a:ext cx="3456384" cy="13620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ASEGURAMIENTO CALIDAD</a:t>
            </a:r>
            <a:r>
              <a:rPr lang="es-EC" sz="16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marL="120648" indent="-12064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altLang="zh-CN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Asesor Técnico Regional Aguas internacionales y océanos PNUD RBLAC </a:t>
            </a:r>
            <a:endParaRPr lang="en-GB" altLang="zh-CN" sz="1400" dirty="0"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marL="120648" indent="-12064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altLang="zh-CN" sz="14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Oficiales de Programa CO PNUD Ecuador y Perú</a:t>
            </a:r>
            <a:r>
              <a:rPr lang="es-ES_tradnl" altLang="zh-CN" sz="1600" dirty="0"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.</a:t>
            </a:r>
            <a:endParaRPr lang="es-ES_tradnl" altLang="zh-CN" sz="1400" dirty="0"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</p:txBody>
      </p:sp>
      <p:sp>
        <p:nvSpPr>
          <p:cNvPr id="14" name="Rectángulo redondeado 39">
            <a:extLst>
              <a:ext uri="{FF2B5EF4-FFF2-40B4-BE49-F238E27FC236}">
                <a16:creationId xmlns:a16="http://schemas.microsoft.com/office/drawing/2014/main" id="{9808C9DA-AA0A-43CA-A69A-6A21DEF94527}"/>
              </a:ext>
            </a:extLst>
          </p:cNvPr>
          <p:cNvSpPr/>
          <p:nvPr/>
        </p:nvSpPr>
        <p:spPr>
          <a:xfrm>
            <a:off x="7737320" y="3081258"/>
            <a:ext cx="3456384" cy="13852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sz="1600" b="1" dirty="0">
              <a:solidFill>
                <a:schemeClr val="bg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COMITÉ ASESOR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SERNANP, MINAM, PNUD, Universidades, ONGs 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  <a:p>
            <a:pPr algn="ctr"/>
            <a:endParaRPr lang="es-ES_tradnl" sz="1600" dirty="0">
              <a:solidFill>
                <a:schemeClr val="bg1"/>
              </a:solidFill>
              <a:latin typeface="Calibri" panose="020F0502020204030204" pitchFamily="34" charset="0"/>
              <a:ea typeface="Arial Unicode MS" charset="0"/>
              <a:cs typeface="Calibri" panose="020F0502020204030204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4D6B673-B7E1-4E90-BAA5-6E0B7B6EE82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096001" y="4942312"/>
            <a:ext cx="1386392" cy="346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73F6300-62D3-46DA-966C-3050795EC5D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1204022" y="4942312"/>
            <a:ext cx="4891979" cy="346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67A7458-75CC-41FC-AF15-5B06EE27E3D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4414021" y="4942312"/>
            <a:ext cx="1681980" cy="346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6CC81C6-ECA4-440A-A929-0D720453B67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096001" y="3850217"/>
            <a:ext cx="0" cy="612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B1C3F91-A231-442D-B871-6F3EA07E3E42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096001" y="4942312"/>
            <a:ext cx="4228545" cy="346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angular 22">
            <a:extLst>
              <a:ext uri="{FF2B5EF4-FFF2-40B4-BE49-F238E27FC236}">
                <a16:creationId xmlns:a16="http://schemas.microsoft.com/office/drawing/2014/main" id="{0A10FC59-E973-4BCB-A3D7-D7BE92AD46C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5935672" y="3035498"/>
            <a:ext cx="320656" cy="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2C159695-8E5E-4F91-9569-A6A9880BCAF1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rot="5400000">
            <a:off x="4296632" y="1305027"/>
            <a:ext cx="229224" cy="3369512"/>
          </a:xfrm>
          <a:prstGeom prst="bentConnector3">
            <a:avLst>
              <a:gd name="adj1" fmla="val 46011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16B15D34-A019-4F75-90BE-E897598AF589}"/>
              </a:ext>
            </a:extLst>
          </p:cNvPr>
          <p:cNvCxnSpPr>
            <a:stCxn id="4" idx="2"/>
            <a:endCxn id="14" idx="0"/>
          </p:cNvCxnSpPr>
          <p:nvPr/>
        </p:nvCxnSpPr>
        <p:spPr>
          <a:xfrm rot="16200000" flipH="1">
            <a:off x="7677713" y="1293458"/>
            <a:ext cx="206087" cy="33695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Título 1">
            <a:extLst>
              <a:ext uri="{FF2B5EF4-FFF2-40B4-BE49-F238E27FC236}">
                <a16:creationId xmlns:a16="http://schemas.microsoft.com/office/drawing/2014/main" id="{CB9F1F99-167D-4706-8589-6FDC0A32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2200"/>
            <a:ext cx="10972800" cy="536575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3. Estructura y Gobernanza</a:t>
            </a:r>
          </a:p>
        </p:txBody>
      </p:sp>
    </p:spTree>
    <p:extLst>
      <p:ext uri="{BB962C8B-B14F-4D97-AF65-F5344CB8AC3E}">
        <p14:creationId xmlns:p14="http://schemas.microsoft.com/office/powerpoint/2010/main" val="251073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472190"/>
              </p:ext>
            </p:extLst>
          </p:nvPr>
        </p:nvGraphicFramePr>
        <p:xfrm>
          <a:off x="899652" y="1943098"/>
          <a:ext cx="10279625" cy="39887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52554">
                  <a:extLst>
                    <a:ext uri="{9D8B030D-6E8A-4147-A177-3AD203B41FA5}">
                      <a16:colId xmlns:a16="http://schemas.microsoft.com/office/drawing/2014/main" val="2402604254"/>
                    </a:ext>
                  </a:extLst>
                </a:gridCol>
                <a:gridCol w="4027071">
                  <a:extLst>
                    <a:ext uri="{9D8B030D-6E8A-4147-A177-3AD203B41FA5}">
                      <a16:colId xmlns:a16="http://schemas.microsoft.com/office/drawing/2014/main" val="3951241108"/>
                    </a:ext>
                  </a:extLst>
                </a:gridCol>
              </a:tblGrid>
              <a:tr h="308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INSTITUCIÓN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REPRESENTANTE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17977"/>
                  </a:ext>
                </a:extLst>
              </a:tr>
              <a:tr h="47392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n-US" sz="1800" u="none" strike="noStrike" dirty="0">
                          <a:effectLst/>
                        </a:rPr>
                        <a:t>VICEMINISTERIO DE</a:t>
                      </a:r>
                      <a:r>
                        <a:rPr lang="en-US" sz="1800" u="none" strike="noStrike" baseline="0" dirty="0">
                          <a:effectLst/>
                        </a:rPr>
                        <a:t> DESARROLLO ESTRATÉGICO DE LOS RECURSOS NATURALES – PERÚ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Lucía</a:t>
                      </a: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Ruiz </a:t>
                      </a:r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Ostoic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4585950"/>
                  </a:ext>
                </a:extLst>
              </a:tr>
              <a:tr h="600659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MX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VICEMINISTERIO DE ACUACULTURA Y PESCA – ECUADOR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Cristina De La Cadena - Stefano </a:t>
                      </a:r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Aliatis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3553895"/>
                  </a:ext>
                </a:extLst>
              </a:tr>
              <a:tr h="473920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MX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VICEMINISTERIO DEL AMBIENTE – ECUADOR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María</a:t>
                      </a: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Verónica</a:t>
                      </a: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Cordova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3375709"/>
                  </a:ext>
                </a:extLst>
              </a:tr>
              <a:tr h="473920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MX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VICEMINISTERIO DE LA PESCA Y ACUICULTURA –</a:t>
                      </a:r>
                      <a:r>
                        <a:rPr lang="es-MX" sz="18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PERÚ</a:t>
                      </a:r>
                      <a:endParaRPr lang="es-MX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Amelia </a:t>
                      </a:r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Pisúa</a:t>
                      </a: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Gonzales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944161"/>
                  </a:ext>
                </a:extLst>
              </a:tr>
              <a:tr h="600659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GERENCIA REGIONAL DE DESARROLLO ECONÓMICO DE TUMBES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MX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Adolfo García Ortiz - Cristian </a:t>
                      </a:r>
                      <a:r>
                        <a:rPr lang="es-MX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Gutierrez</a:t>
                      </a:r>
                      <a:endParaRPr lang="es-MX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2846906"/>
                  </a:ext>
                </a:extLst>
              </a:tr>
              <a:tr h="600659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GERENCIA REGIONAL DE DESARROLLO ECONÓMICO DE PIURA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Indira </a:t>
                      </a:r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Fabián</a:t>
                      </a: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Agustín</a:t>
                      </a: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Campos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819747"/>
                  </a:ext>
                </a:extLst>
              </a:tr>
              <a:tr h="305454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PNUD PERÚ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Jorge </a:t>
                      </a:r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Álvarez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37109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5AC20C1E-FE5E-4D78-9863-88291F74FF5B}"/>
              </a:ext>
            </a:extLst>
          </p:cNvPr>
          <p:cNvSpPr txBox="1">
            <a:spLocks/>
          </p:cNvSpPr>
          <p:nvPr/>
        </p:nvSpPr>
        <p:spPr>
          <a:xfrm>
            <a:off x="609600" y="1092200"/>
            <a:ext cx="10972800" cy="53657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/>
              <a:t>Junta Directiva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308406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20C1E-FE5E-4D78-9863-88291F74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4000" b="1" dirty="0"/>
              <a:t>Junta Directiva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E458F-D7E6-4462-A625-F1720180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s-PE" sz="2133" dirty="0"/>
              <a:t>Responsable de:</a:t>
            </a:r>
          </a:p>
          <a:p>
            <a:pPr lvl="0"/>
            <a:r>
              <a:rPr lang="es-PE" sz="2133" dirty="0"/>
              <a:t>Decisiones de gestión (consenso).</a:t>
            </a:r>
          </a:p>
          <a:p>
            <a:pPr lvl="0"/>
            <a:r>
              <a:rPr lang="es-PE" sz="2133" dirty="0"/>
              <a:t>Aprobación de planes del proyecto.</a:t>
            </a:r>
          </a:p>
          <a:p>
            <a:pPr lvl="0"/>
            <a:r>
              <a:rPr lang="es-PE" sz="2133" dirty="0"/>
              <a:t>Participa Asesor Técnico Regional en gobernanza de aguas y océanos PNUD.</a:t>
            </a:r>
          </a:p>
          <a:p>
            <a:pPr lvl="0"/>
            <a:r>
              <a:rPr lang="es-PE" sz="2133" dirty="0"/>
              <a:t>Aseguramiento de la calidad para proveer asesoramiento y orientación</a:t>
            </a:r>
          </a:p>
          <a:p>
            <a:endParaRPr lang="es-PE" sz="2133" dirty="0"/>
          </a:p>
        </p:txBody>
      </p:sp>
    </p:spTree>
    <p:extLst>
      <p:ext uri="{BB962C8B-B14F-4D97-AF65-F5344CB8AC3E}">
        <p14:creationId xmlns:p14="http://schemas.microsoft.com/office/powerpoint/2010/main" val="317692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47943-2053-4C28-AD9C-7DFD95EB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4000" b="1" dirty="0"/>
              <a:t>Dirección Nacional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293CF2-78ED-4776-8B97-3EFDF2E2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s-PE" sz="2133" dirty="0"/>
              <a:t>Representa a la Junta Directiva.</a:t>
            </a:r>
          </a:p>
          <a:p>
            <a:r>
              <a:rPr lang="es-PE" sz="2133" dirty="0"/>
              <a:t>Designado por el MINAM.</a:t>
            </a:r>
          </a:p>
          <a:p>
            <a:pPr lvl="0"/>
            <a:r>
              <a:rPr lang="es-PE" sz="2133" dirty="0"/>
              <a:t>Gestión y toma de decisiones diarias.</a:t>
            </a:r>
          </a:p>
          <a:p>
            <a:pPr lvl="0"/>
            <a:r>
              <a:rPr lang="es-PE" sz="2133" dirty="0"/>
              <a:t>Garantiza que el Proyecto produzca los resultados del </a:t>
            </a:r>
            <a:r>
              <a:rPr lang="es-PE" sz="2133" dirty="0" err="1"/>
              <a:t>ProDoc</a:t>
            </a:r>
            <a:r>
              <a:rPr lang="es-PE" sz="2133" dirty="0"/>
              <a:t>.</a:t>
            </a:r>
          </a:p>
          <a:p>
            <a:pPr lvl="0"/>
            <a:r>
              <a:rPr lang="es-PE" sz="2133" dirty="0"/>
              <a:t>Elabora las solicitudes de servicios o desembolsos al PNUD.</a:t>
            </a:r>
          </a:p>
          <a:p>
            <a:endParaRPr lang="es-PE" sz="2133" dirty="0"/>
          </a:p>
        </p:txBody>
      </p:sp>
    </p:spTree>
    <p:extLst>
      <p:ext uri="{BB962C8B-B14F-4D97-AF65-F5344CB8AC3E}">
        <p14:creationId xmlns:p14="http://schemas.microsoft.com/office/powerpoint/2010/main" val="420547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109E-0B10-465B-A544-6AAD6105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4000" b="1" dirty="0"/>
              <a:t>Unidad de coordinación y composición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87B75-2DA1-4D60-840C-AF82A19F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6227"/>
            <a:ext cx="4492752" cy="3544147"/>
          </a:xfrm>
        </p:spPr>
        <p:txBody>
          <a:bodyPr anchor="t">
            <a:normAutofit/>
          </a:bodyPr>
          <a:lstStyle/>
          <a:p>
            <a:pPr lvl="0"/>
            <a:r>
              <a:rPr lang="es-PE" sz="2133" dirty="0"/>
              <a:t>Tareas diarias de ejecución del Proyecto, en representación de socio implementador.</a:t>
            </a:r>
          </a:p>
          <a:p>
            <a:pPr lvl="0"/>
            <a:r>
              <a:rPr lang="es-PE" sz="2133" dirty="0"/>
              <a:t>Asegurar comunicación fluida y coordinación: Entre socios del proyecto y partes responsables, con Proyecto Global CFI y otros proyectos del CFI</a:t>
            </a:r>
          </a:p>
          <a:p>
            <a:pPr lvl="0"/>
            <a:r>
              <a:rPr lang="es-PE" sz="2133" dirty="0"/>
              <a:t>Las unidades de coordinación se ubicarán 5 en Perú y 4 en Ecuador.</a:t>
            </a:r>
          </a:p>
          <a:p>
            <a:endParaRPr lang="es-PE" sz="16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8B36151-070D-43DC-97DF-539A13CE3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161268"/>
              </p:ext>
            </p:extLst>
          </p:nvPr>
        </p:nvGraphicFramePr>
        <p:xfrm>
          <a:off x="5561584" y="1810512"/>
          <a:ext cx="6045200" cy="379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92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668AE-2B5F-4438-A9FD-026F46CC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PE" sz="4000" b="1" dirty="0"/>
              <a:t>Aseguramiento de calidad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5D615-6345-4429-BD12-0AF2F85B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s-PE" sz="2000" dirty="0"/>
              <a:t>Asesor Técnico Regional en gobernanza de aguas internacionales y océanos del Centro Regional de PNUD en Panamá.</a:t>
            </a:r>
          </a:p>
          <a:p>
            <a:pPr lvl="0">
              <a:lnSpc>
                <a:spcPct val="90000"/>
              </a:lnSpc>
            </a:pPr>
            <a:r>
              <a:rPr lang="es-PE" sz="2000" dirty="0"/>
              <a:t>Oficina País Ecuador.</a:t>
            </a:r>
          </a:p>
          <a:p>
            <a:pPr lvl="0">
              <a:lnSpc>
                <a:spcPct val="90000"/>
              </a:lnSpc>
            </a:pPr>
            <a:r>
              <a:rPr lang="es-PE" sz="2000" dirty="0"/>
              <a:t>Oficina País Perú.</a:t>
            </a:r>
          </a:p>
          <a:p>
            <a:pPr lvl="0">
              <a:lnSpc>
                <a:spcPct val="90000"/>
              </a:lnSpc>
            </a:pPr>
            <a:r>
              <a:rPr lang="es-PE" sz="2000" dirty="0"/>
              <a:t>Vigilancia objetiva e independiente del Proyecto y monitoreo. </a:t>
            </a:r>
          </a:p>
          <a:p>
            <a:pPr lvl="0">
              <a:lnSpc>
                <a:spcPct val="90000"/>
              </a:lnSpc>
            </a:pPr>
            <a:r>
              <a:rPr lang="es-PE" sz="2000" dirty="0"/>
              <a:t>Revisar y analizar reportes del proyecto y borrador de Plan de Trabajo Anual y presupuesto, antes de presentar a la Junta Directiva.</a:t>
            </a:r>
          </a:p>
          <a:p>
            <a:pPr lvl="0">
              <a:lnSpc>
                <a:spcPct val="90000"/>
              </a:lnSpc>
            </a:pPr>
            <a:r>
              <a:rPr lang="es-PE" sz="2000" dirty="0"/>
              <a:t>Recomendaciones para optimizar el desempeño del proyecto.</a:t>
            </a:r>
          </a:p>
          <a:p>
            <a:pPr>
              <a:lnSpc>
                <a:spcPct val="90000"/>
              </a:lnSpc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65767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>
            <a:extLst>
              <a:ext uri="{FF2B5EF4-FFF2-40B4-BE49-F238E27FC236}">
                <a16:creationId xmlns:a16="http://schemas.microsoft.com/office/drawing/2014/main" id="{A838AC0B-A184-4655-A542-71B9582C3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92120"/>
              </p:ext>
            </p:extLst>
          </p:nvPr>
        </p:nvGraphicFramePr>
        <p:xfrm>
          <a:off x="6547104" y="1782763"/>
          <a:ext cx="5034276" cy="45287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1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3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cap="small" dirty="0">
                          <a:solidFill>
                            <a:srgbClr val="0462A1"/>
                          </a:solidFill>
                        </a:rPr>
                        <a:t>Co – Financiamiento paralelo en USD</a:t>
                      </a:r>
                      <a:endParaRPr lang="es-PE" sz="1800" b="1" dirty="0">
                        <a:solidFill>
                          <a:srgbClr val="0462A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PNUD Ecuador 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100,000</a:t>
                      </a:r>
                      <a:endParaRPr lang="es-PE" sz="14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PNUD Perú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500,000</a:t>
                      </a:r>
                      <a:endParaRPr lang="es-PE" sz="14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Gobierno de Ecuador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10,000,000</a:t>
                      </a:r>
                      <a:endParaRPr lang="es-PE" sz="14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Gobierno de Perú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3,852,836</a:t>
                      </a:r>
                      <a:endParaRPr lang="es-PE" sz="140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Gobierno Regional de Piura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37,874,305</a:t>
                      </a:r>
                      <a:endParaRPr lang="es-PE" sz="140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Gobierno Regional de Tumbes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10,000,000</a:t>
                      </a:r>
                      <a:endParaRPr lang="es-PE" sz="14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/>
                        <a:t>International Pole y Line Foundation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75,000</a:t>
                      </a:r>
                      <a:endParaRPr lang="es-PE" sz="140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Conservación Internacional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1,299,442</a:t>
                      </a:r>
                      <a:endParaRPr lang="es-PE" sz="14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INCABIOTEC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200,000</a:t>
                      </a:r>
                      <a:endParaRPr lang="es-PE" sz="140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ASOEXPEBLA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240,000</a:t>
                      </a:r>
                      <a:endParaRPr lang="es-PE" sz="140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WWF Ecuador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1,121,306</a:t>
                      </a:r>
                      <a:endParaRPr lang="es-PE" sz="14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Naturaleza y Cultura Internacional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/>
                        <a:t>300,000</a:t>
                      </a:r>
                      <a:endParaRPr lang="es-PE" sz="140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/>
                        <a:t>Total de co-financiamiento</a:t>
                      </a:r>
                      <a:endParaRPr lang="es-PE" sz="14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/>
                        <a:t>65,562,889</a:t>
                      </a:r>
                      <a:endParaRPr lang="es-PE" sz="14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</a:rPr>
                        <a:t>Gran total de financiamiento</a:t>
                      </a:r>
                      <a:endParaRPr lang="es-PE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25682" marR="125682" marT="0" marB="0" anchor="ctr">
                    <a:solidFill>
                      <a:srgbClr val="0462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</a:rPr>
                        <a:t>72,151,880</a:t>
                      </a:r>
                      <a:endParaRPr lang="es-PE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5886" marR="175886" marT="41229" marB="41229" anchor="ctr">
                    <a:solidFill>
                      <a:srgbClr val="046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9CBF17-69FB-4789-8991-8907B3FE7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10083"/>
              </p:ext>
            </p:extLst>
          </p:nvPr>
        </p:nvGraphicFramePr>
        <p:xfrm>
          <a:off x="371856" y="1782763"/>
          <a:ext cx="5955792" cy="15759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65249">
                  <a:extLst>
                    <a:ext uri="{9D8B030D-6E8A-4147-A177-3AD203B41FA5}">
                      <a16:colId xmlns:a16="http://schemas.microsoft.com/office/drawing/2014/main" val="2815117157"/>
                    </a:ext>
                  </a:extLst>
                </a:gridCol>
                <a:gridCol w="598319">
                  <a:extLst>
                    <a:ext uri="{9D8B030D-6E8A-4147-A177-3AD203B41FA5}">
                      <a16:colId xmlns:a16="http://schemas.microsoft.com/office/drawing/2014/main" val="412476825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696597117"/>
                    </a:ext>
                  </a:extLst>
                </a:gridCol>
              </a:tblGrid>
              <a:tr h="2411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 cap="small" dirty="0">
                          <a:solidFill>
                            <a:srgbClr val="0462A1"/>
                          </a:solidFill>
                        </a:rPr>
                        <a:t>Plan de financiamiento en USD</a:t>
                      </a:r>
                      <a:endParaRPr lang="es-PE" sz="1800" b="1" dirty="0">
                        <a:solidFill>
                          <a:srgbClr val="0462A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19522" marR="119522" marT="41229" marB="4122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19252"/>
                  </a:ext>
                </a:extLst>
              </a:tr>
              <a:tr h="2416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/>
                        <a:t>Fondo Fiduciario del GEF o LDCF o SCCF u otro fondo vertical – Perú</a:t>
                      </a:r>
                      <a:endParaRPr lang="es-PE" sz="16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06" marR="85406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PE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0" marR="65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600" kern="1200" dirty="0"/>
                        <a:t>4,818,591</a:t>
                      </a:r>
                      <a:endParaRPr lang="es-P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06" marR="85406" marT="0" marB="0" anchor="ctr"/>
                </a:tc>
                <a:extLst>
                  <a:ext uri="{0D108BD9-81ED-4DB2-BD59-A6C34878D82A}">
                    <a16:rowId xmlns:a16="http://schemas.microsoft.com/office/drawing/2014/main" val="1436594551"/>
                  </a:ext>
                </a:extLst>
              </a:tr>
              <a:tr h="2416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/>
                        <a:t>Fondo Fiduciario del GEF o LDCF o SCCF u otro fondo vertical – Ecuador </a:t>
                      </a:r>
                      <a:endParaRPr lang="es-PE" sz="16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06" marR="85406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PE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0" marR="65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600" kern="1200" dirty="0"/>
                        <a:t>1,770,400</a:t>
                      </a:r>
                      <a:endParaRPr lang="es-P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06" marR="85406" marT="0" marB="0" anchor="ctr"/>
                </a:tc>
                <a:extLst>
                  <a:ext uri="{0D108BD9-81ED-4DB2-BD59-A6C34878D82A}">
                    <a16:rowId xmlns:a16="http://schemas.microsoft.com/office/drawing/2014/main" val="4068726292"/>
                  </a:ext>
                </a:extLst>
              </a:tr>
              <a:tr h="208045">
                <a:tc gridSpan="2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</a:rPr>
                        <a:t>Presupuesto total administrado por PNUD</a:t>
                      </a:r>
                      <a:endParaRPr lang="es-PE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06" marR="85406" marT="0" marB="0" anchor="ctr">
                    <a:solidFill>
                      <a:srgbClr val="0462A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PE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0" marR="65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solidFill>
                            <a:schemeClr val="bg1"/>
                          </a:solidFill>
                        </a:rPr>
                        <a:t>6,588,991</a:t>
                      </a:r>
                      <a:endParaRPr lang="es-PE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06" marR="85406" marT="0" marB="0" anchor="ctr">
                    <a:solidFill>
                      <a:srgbClr val="046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50978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BAEBA21D-326E-4682-A7DF-435176C2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/>
              <a:t>4.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184351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42024-698D-40F5-AEB0-0C9CA82D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4000" b="1" dirty="0">
                <a:solidFill>
                  <a:srgbClr val="0070C0"/>
                </a:solidFill>
              </a:rPr>
              <a:t>5. Socios del Proyecto</a:t>
            </a:r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D21CAD07-3543-4690-9349-770A08666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725657"/>
              </p:ext>
            </p:extLst>
          </p:nvPr>
        </p:nvGraphicFramePr>
        <p:xfrm>
          <a:off x="1801368" y="1956816"/>
          <a:ext cx="8089543" cy="422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32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13">
            <a:extLst>
              <a:ext uri="{FF2B5EF4-FFF2-40B4-BE49-F238E27FC236}">
                <a16:creationId xmlns:a16="http://schemas.microsoft.com/office/drawing/2014/main" id="{47D68653-5666-44F9-9E09-09408D80CAE9}"/>
              </a:ext>
            </a:extLst>
          </p:cNvPr>
          <p:cNvSpPr/>
          <p:nvPr/>
        </p:nvSpPr>
        <p:spPr>
          <a:xfrm>
            <a:off x="1217974" y="2297141"/>
            <a:ext cx="4565821" cy="643478"/>
          </a:xfrm>
          <a:custGeom>
            <a:avLst/>
            <a:gdLst>
              <a:gd name="connsiteX0" fmla="*/ 0 w 4565821"/>
              <a:gd name="connsiteY0" fmla="*/ 57169 h 571690"/>
              <a:gd name="connsiteX1" fmla="*/ 57169 w 4565821"/>
              <a:gd name="connsiteY1" fmla="*/ 0 h 571690"/>
              <a:gd name="connsiteX2" fmla="*/ 4508652 w 4565821"/>
              <a:gd name="connsiteY2" fmla="*/ 0 h 571690"/>
              <a:gd name="connsiteX3" fmla="*/ 4565821 w 4565821"/>
              <a:gd name="connsiteY3" fmla="*/ 57169 h 571690"/>
              <a:gd name="connsiteX4" fmla="*/ 4565821 w 4565821"/>
              <a:gd name="connsiteY4" fmla="*/ 514521 h 571690"/>
              <a:gd name="connsiteX5" fmla="*/ 4508652 w 4565821"/>
              <a:gd name="connsiteY5" fmla="*/ 571690 h 571690"/>
              <a:gd name="connsiteX6" fmla="*/ 57169 w 4565821"/>
              <a:gd name="connsiteY6" fmla="*/ 571690 h 571690"/>
              <a:gd name="connsiteX7" fmla="*/ 0 w 4565821"/>
              <a:gd name="connsiteY7" fmla="*/ 514521 h 571690"/>
              <a:gd name="connsiteX8" fmla="*/ 0 w 4565821"/>
              <a:gd name="connsiteY8" fmla="*/ 57169 h 5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5821" h="571690">
                <a:moveTo>
                  <a:pt x="0" y="57169"/>
                </a:moveTo>
                <a:cubicBezTo>
                  <a:pt x="0" y="25595"/>
                  <a:pt x="25595" y="0"/>
                  <a:pt x="57169" y="0"/>
                </a:cubicBezTo>
                <a:lnTo>
                  <a:pt x="4508652" y="0"/>
                </a:lnTo>
                <a:cubicBezTo>
                  <a:pt x="4540226" y="0"/>
                  <a:pt x="4565821" y="25595"/>
                  <a:pt x="4565821" y="57169"/>
                </a:cubicBezTo>
                <a:lnTo>
                  <a:pt x="4565821" y="514521"/>
                </a:lnTo>
                <a:cubicBezTo>
                  <a:pt x="4565821" y="546095"/>
                  <a:pt x="4540226" y="571690"/>
                  <a:pt x="4508652" y="571690"/>
                </a:cubicBezTo>
                <a:lnTo>
                  <a:pt x="57169" y="571690"/>
                </a:lnTo>
                <a:cubicBezTo>
                  <a:pt x="25595" y="571690"/>
                  <a:pt x="0" y="546095"/>
                  <a:pt x="0" y="514521"/>
                </a:cubicBezTo>
                <a:lnTo>
                  <a:pt x="0" y="5716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2243" tIns="41910" rIns="41911" bIns="41910" numCol="1" spcCol="1270" anchor="ctr" anchorCtr="0">
            <a:noAutofit/>
          </a:bodyPr>
          <a:lstStyle/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E" sz="1100" kern="1200" dirty="0"/>
              <a:t>Ministerio de </a:t>
            </a:r>
            <a:r>
              <a:rPr lang="es-PE" sz="1100" dirty="0"/>
              <a:t>la Producción del Perú (PRODUCE</a:t>
            </a:r>
            <a:r>
              <a:rPr lang="es-PE" sz="1100" kern="1200" dirty="0"/>
              <a:t>)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2BA744E-B138-4C6F-95B4-8CAEEB30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/>
              <a:t>5. Socios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PE" dirty="0"/>
          </a:p>
          <a:p>
            <a:endParaRPr lang="es-PE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50F7449-1715-463F-9818-E4F4C3ED9B30}"/>
              </a:ext>
            </a:extLst>
          </p:cNvPr>
          <p:cNvGrpSpPr/>
          <p:nvPr/>
        </p:nvGrpSpPr>
        <p:grpSpPr>
          <a:xfrm>
            <a:off x="960119" y="941515"/>
            <a:ext cx="4841789" cy="5451139"/>
            <a:chOff x="466344" y="1522209"/>
            <a:chExt cx="4841789" cy="4843002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047F78C-BC2A-4F7C-B61C-A8CF5A9189FD}"/>
                </a:ext>
              </a:extLst>
            </p:cNvPr>
            <p:cNvGrpSpPr/>
            <p:nvPr/>
          </p:nvGrpSpPr>
          <p:grpSpPr>
            <a:xfrm>
              <a:off x="728555" y="1522209"/>
              <a:ext cx="4579578" cy="4843002"/>
              <a:chOff x="728555" y="1522209"/>
              <a:chExt cx="4579578" cy="4843002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583238C-BABF-4D62-91DA-B6FED687E7BC}"/>
                  </a:ext>
                </a:extLst>
              </p:cNvPr>
              <p:cNvSpPr/>
              <p:nvPr/>
            </p:nvSpPr>
            <p:spPr>
              <a:xfrm>
                <a:off x="728555" y="1869496"/>
                <a:ext cx="4565821" cy="4352496"/>
              </a:xfrm>
              <a:prstGeom prst="rect">
                <a:avLst/>
              </a:prstGeom>
              <a:noFill/>
            </p:spPr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EC661200-CB83-4A4E-AB14-CBA1A1EB6934}"/>
                  </a:ext>
                </a:extLst>
              </p:cNvPr>
              <p:cNvSpPr/>
              <p:nvPr/>
            </p:nvSpPr>
            <p:spPr>
              <a:xfrm>
                <a:off x="742312" y="1522209"/>
                <a:ext cx="4565821" cy="571690"/>
              </a:xfrm>
              <a:custGeom>
                <a:avLst/>
                <a:gdLst>
                  <a:gd name="connsiteX0" fmla="*/ 0 w 4565821"/>
                  <a:gd name="connsiteY0" fmla="*/ 57169 h 571690"/>
                  <a:gd name="connsiteX1" fmla="*/ 57169 w 4565821"/>
                  <a:gd name="connsiteY1" fmla="*/ 0 h 571690"/>
                  <a:gd name="connsiteX2" fmla="*/ 4508652 w 4565821"/>
                  <a:gd name="connsiteY2" fmla="*/ 0 h 571690"/>
                  <a:gd name="connsiteX3" fmla="*/ 4565821 w 4565821"/>
                  <a:gd name="connsiteY3" fmla="*/ 57169 h 571690"/>
                  <a:gd name="connsiteX4" fmla="*/ 4565821 w 4565821"/>
                  <a:gd name="connsiteY4" fmla="*/ 514521 h 571690"/>
                  <a:gd name="connsiteX5" fmla="*/ 4508652 w 4565821"/>
                  <a:gd name="connsiteY5" fmla="*/ 571690 h 571690"/>
                  <a:gd name="connsiteX6" fmla="*/ 57169 w 4565821"/>
                  <a:gd name="connsiteY6" fmla="*/ 571690 h 571690"/>
                  <a:gd name="connsiteX7" fmla="*/ 0 w 4565821"/>
                  <a:gd name="connsiteY7" fmla="*/ 514521 h 571690"/>
                  <a:gd name="connsiteX8" fmla="*/ 0 w 4565821"/>
                  <a:gd name="connsiteY8" fmla="*/ 57169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5821" h="571690">
                    <a:moveTo>
                      <a:pt x="0" y="57169"/>
                    </a:moveTo>
                    <a:cubicBezTo>
                      <a:pt x="0" y="25595"/>
                      <a:pt x="25595" y="0"/>
                      <a:pt x="57169" y="0"/>
                    </a:cubicBezTo>
                    <a:lnTo>
                      <a:pt x="4508652" y="0"/>
                    </a:lnTo>
                    <a:cubicBezTo>
                      <a:pt x="4540226" y="0"/>
                      <a:pt x="4565821" y="25595"/>
                      <a:pt x="4565821" y="57169"/>
                    </a:cubicBezTo>
                    <a:lnTo>
                      <a:pt x="4565821" y="514521"/>
                    </a:lnTo>
                    <a:cubicBezTo>
                      <a:pt x="4565821" y="546095"/>
                      <a:pt x="4540226" y="571690"/>
                      <a:pt x="4508652" y="571690"/>
                    </a:cubicBezTo>
                    <a:lnTo>
                      <a:pt x="57169" y="571690"/>
                    </a:lnTo>
                    <a:cubicBezTo>
                      <a:pt x="25595" y="571690"/>
                      <a:pt x="0" y="546095"/>
                      <a:pt x="0" y="514521"/>
                    </a:cubicBezTo>
                    <a:lnTo>
                      <a:pt x="0" y="5716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2243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Ministerio del Ambiente del Perú (MINAM)</a:t>
                </a:r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47D68653-5666-44F9-9E09-09408D80CAE9}"/>
                  </a:ext>
                </a:extLst>
              </p:cNvPr>
              <p:cNvSpPr/>
              <p:nvPr/>
            </p:nvSpPr>
            <p:spPr>
              <a:xfrm>
                <a:off x="728555" y="2138580"/>
                <a:ext cx="4565821" cy="571690"/>
              </a:xfrm>
              <a:custGeom>
                <a:avLst/>
                <a:gdLst>
                  <a:gd name="connsiteX0" fmla="*/ 0 w 4565821"/>
                  <a:gd name="connsiteY0" fmla="*/ 57169 h 571690"/>
                  <a:gd name="connsiteX1" fmla="*/ 57169 w 4565821"/>
                  <a:gd name="connsiteY1" fmla="*/ 0 h 571690"/>
                  <a:gd name="connsiteX2" fmla="*/ 4508652 w 4565821"/>
                  <a:gd name="connsiteY2" fmla="*/ 0 h 571690"/>
                  <a:gd name="connsiteX3" fmla="*/ 4565821 w 4565821"/>
                  <a:gd name="connsiteY3" fmla="*/ 57169 h 571690"/>
                  <a:gd name="connsiteX4" fmla="*/ 4565821 w 4565821"/>
                  <a:gd name="connsiteY4" fmla="*/ 514521 h 571690"/>
                  <a:gd name="connsiteX5" fmla="*/ 4508652 w 4565821"/>
                  <a:gd name="connsiteY5" fmla="*/ 571690 h 571690"/>
                  <a:gd name="connsiteX6" fmla="*/ 57169 w 4565821"/>
                  <a:gd name="connsiteY6" fmla="*/ 571690 h 571690"/>
                  <a:gd name="connsiteX7" fmla="*/ 0 w 4565821"/>
                  <a:gd name="connsiteY7" fmla="*/ 514521 h 571690"/>
                  <a:gd name="connsiteX8" fmla="*/ 0 w 4565821"/>
                  <a:gd name="connsiteY8" fmla="*/ 57169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5821" h="571690">
                    <a:moveTo>
                      <a:pt x="0" y="57169"/>
                    </a:moveTo>
                    <a:cubicBezTo>
                      <a:pt x="0" y="25595"/>
                      <a:pt x="25595" y="0"/>
                      <a:pt x="57169" y="0"/>
                    </a:cubicBezTo>
                    <a:lnTo>
                      <a:pt x="4508652" y="0"/>
                    </a:lnTo>
                    <a:cubicBezTo>
                      <a:pt x="4540226" y="0"/>
                      <a:pt x="4565821" y="25595"/>
                      <a:pt x="4565821" y="57169"/>
                    </a:cubicBezTo>
                    <a:lnTo>
                      <a:pt x="4565821" y="514521"/>
                    </a:lnTo>
                    <a:cubicBezTo>
                      <a:pt x="4565821" y="546095"/>
                      <a:pt x="4540226" y="571690"/>
                      <a:pt x="4508652" y="571690"/>
                    </a:cubicBezTo>
                    <a:lnTo>
                      <a:pt x="57169" y="571690"/>
                    </a:lnTo>
                    <a:cubicBezTo>
                      <a:pt x="25595" y="571690"/>
                      <a:pt x="0" y="546095"/>
                      <a:pt x="0" y="514521"/>
                    </a:cubicBezTo>
                    <a:lnTo>
                      <a:pt x="0" y="5716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2243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Ministerio de Acuacultura y Pesca de Ecuador (MAP)</a:t>
                </a:r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77E4C9E1-5F70-4901-9E15-28D478878E68}"/>
                  </a:ext>
                </a:extLst>
              </p:cNvPr>
              <p:cNvSpPr/>
              <p:nvPr/>
            </p:nvSpPr>
            <p:spPr>
              <a:xfrm>
                <a:off x="728555" y="3347722"/>
                <a:ext cx="4565821" cy="571690"/>
              </a:xfrm>
              <a:custGeom>
                <a:avLst/>
                <a:gdLst>
                  <a:gd name="connsiteX0" fmla="*/ 0 w 4565821"/>
                  <a:gd name="connsiteY0" fmla="*/ 57169 h 571690"/>
                  <a:gd name="connsiteX1" fmla="*/ 57169 w 4565821"/>
                  <a:gd name="connsiteY1" fmla="*/ 0 h 571690"/>
                  <a:gd name="connsiteX2" fmla="*/ 4508652 w 4565821"/>
                  <a:gd name="connsiteY2" fmla="*/ 0 h 571690"/>
                  <a:gd name="connsiteX3" fmla="*/ 4565821 w 4565821"/>
                  <a:gd name="connsiteY3" fmla="*/ 57169 h 571690"/>
                  <a:gd name="connsiteX4" fmla="*/ 4565821 w 4565821"/>
                  <a:gd name="connsiteY4" fmla="*/ 514521 h 571690"/>
                  <a:gd name="connsiteX5" fmla="*/ 4508652 w 4565821"/>
                  <a:gd name="connsiteY5" fmla="*/ 571690 h 571690"/>
                  <a:gd name="connsiteX6" fmla="*/ 57169 w 4565821"/>
                  <a:gd name="connsiteY6" fmla="*/ 571690 h 571690"/>
                  <a:gd name="connsiteX7" fmla="*/ 0 w 4565821"/>
                  <a:gd name="connsiteY7" fmla="*/ 514521 h 571690"/>
                  <a:gd name="connsiteX8" fmla="*/ 0 w 4565821"/>
                  <a:gd name="connsiteY8" fmla="*/ 57169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5821" h="571690">
                    <a:moveTo>
                      <a:pt x="0" y="57169"/>
                    </a:moveTo>
                    <a:cubicBezTo>
                      <a:pt x="0" y="25595"/>
                      <a:pt x="25595" y="0"/>
                      <a:pt x="57169" y="0"/>
                    </a:cubicBezTo>
                    <a:lnTo>
                      <a:pt x="4508652" y="0"/>
                    </a:lnTo>
                    <a:cubicBezTo>
                      <a:pt x="4540226" y="0"/>
                      <a:pt x="4565821" y="25595"/>
                      <a:pt x="4565821" y="57169"/>
                    </a:cubicBezTo>
                    <a:lnTo>
                      <a:pt x="4565821" y="514521"/>
                    </a:lnTo>
                    <a:cubicBezTo>
                      <a:pt x="4565821" y="546095"/>
                      <a:pt x="4540226" y="571690"/>
                      <a:pt x="4508652" y="571690"/>
                    </a:cubicBezTo>
                    <a:lnTo>
                      <a:pt x="57169" y="571690"/>
                    </a:lnTo>
                    <a:cubicBezTo>
                      <a:pt x="25595" y="571690"/>
                      <a:pt x="0" y="546095"/>
                      <a:pt x="0" y="514521"/>
                    </a:cubicBezTo>
                    <a:lnTo>
                      <a:pt x="0" y="5716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2243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Ministerio del Ambiente de Ecuador (MAE)</a:t>
                </a: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4B651271-7887-4EB0-90B8-AEE14E283B73}"/>
                  </a:ext>
                </a:extLst>
              </p:cNvPr>
              <p:cNvSpPr/>
              <p:nvPr/>
            </p:nvSpPr>
            <p:spPr>
              <a:xfrm>
                <a:off x="728555" y="3953369"/>
                <a:ext cx="4565821" cy="571690"/>
              </a:xfrm>
              <a:custGeom>
                <a:avLst/>
                <a:gdLst>
                  <a:gd name="connsiteX0" fmla="*/ 0 w 4565821"/>
                  <a:gd name="connsiteY0" fmla="*/ 57169 h 571690"/>
                  <a:gd name="connsiteX1" fmla="*/ 57169 w 4565821"/>
                  <a:gd name="connsiteY1" fmla="*/ 0 h 571690"/>
                  <a:gd name="connsiteX2" fmla="*/ 4508652 w 4565821"/>
                  <a:gd name="connsiteY2" fmla="*/ 0 h 571690"/>
                  <a:gd name="connsiteX3" fmla="*/ 4565821 w 4565821"/>
                  <a:gd name="connsiteY3" fmla="*/ 57169 h 571690"/>
                  <a:gd name="connsiteX4" fmla="*/ 4565821 w 4565821"/>
                  <a:gd name="connsiteY4" fmla="*/ 514521 h 571690"/>
                  <a:gd name="connsiteX5" fmla="*/ 4508652 w 4565821"/>
                  <a:gd name="connsiteY5" fmla="*/ 571690 h 571690"/>
                  <a:gd name="connsiteX6" fmla="*/ 57169 w 4565821"/>
                  <a:gd name="connsiteY6" fmla="*/ 571690 h 571690"/>
                  <a:gd name="connsiteX7" fmla="*/ 0 w 4565821"/>
                  <a:gd name="connsiteY7" fmla="*/ 514521 h 571690"/>
                  <a:gd name="connsiteX8" fmla="*/ 0 w 4565821"/>
                  <a:gd name="connsiteY8" fmla="*/ 57169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5821" h="571690">
                    <a:moveTo>
                      <a:pt x="0" y="57169"/>
                    </a:moveTo>
                    <a:cubicBezTo>
                      <a:pt x="0" y="25595"/>
                      <a:pt x="25595" y="0"/>
                      <a:pt x="57169" y="0"/>
                    </a:cubicBezTo>
                    <a:lnTo>
                      <a:pt x="4508652" y="0"/>
                    </a:lnTo>
                    <a:cubicBezTo>
                      <a:pt x="4540226" y="0"/>
                      <a:pt x="4565821" y="25595"/>
                      <a:pt x="4565821" y="57169"/>
                    </a:cubicBezTo>
                    <a:lnTo>
                      <a:pt x="4565821" y="514521"/>
                    </a:lnTo>
                    <a:cubicBezTo>
                      <a:pt x="4565821" y="546095"/>
                      <a:pt x="4540226" y="571690"/>
                      <a:pt x="4508652" y="571690"/>
                    </a:cubicBezTo>
                    <a:lnTo>
                      <a:pt x="57169" y="571690"/>
                    </a:lnTo>
                    <a:cubicBezTo>
                      <a:pt x="25595" y="571690"/>
                      <a:pt x="0" y="546095"/>
                      <a:pt x="0" y="514521"/>
                    </a:cubicBezTo>
                    <a:lnTo>
                      <a:pt x="0" y="5716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2243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Gobierno Regional de Tumbes (GORE Tumbes)</a:t>
                </a:r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B5BF664E-5ADB-4880-926F-FF5E1A9E9DE6}"/>
                  </a:ext>
                </a:extLst>
              </p:cNvPr>
              <p:cNvSpPr/>
              <p:nvPr/>
            </p:nvSpPr>
            <p:spPr>
              <a:xfrm>
                <a:off x="728555" y="4570622"/>
                <a:ext cx="4565821" cy="571690"/>
              </a:xfrm>
              <a:custGeom>
                <a:avLst/>
                <a:gdLst>
                  <a:gd name="connsiteX0" fmla="*/ 0 w 4565821"/>
                  <a:gd name="connsiteY0" fmla="*/ 57169 h 571690"/>
                  <a:gd name="connsiteX1" fmla="*/ 57169 w 4565821"/>
                  <a:gd name="connsiteY1" fmla="*/ 0 h 571690"/>
                  <a:gd name="connsiteX2" fmla="*/ 4508652 w 4565821"/>
                  <a:gd name="connsiteY2" fmla="*/ 0 h 571690"/>
                  <a:gd name="connsiteX3" fmla="*/ 4565821 w 4565821"/>
                  <a:gd name="connsiteY3" fmla="*/ 57169 h 571690"/>
                  <a:gd name="connsiteX4" fmla="*/ 4565821 w 4565821"/>
                  <a:gd name="connsiteY4" fmla="*/ 514521 h 571690"/>
                  <a:gd name="connsiteX5" fmla="*/ 4508652 w 4565821"/>
                  <a:gd name="connsiteY5" fmla="*/ 571690 h 571690"/>
                  <a:gd name="connsiteX6" fmla="*/ 57169 w 4565821"/>
                  <a:gd name="connsiteY6" fmla="*/ 571690 h 571690"/>
                  <a:gd name="connsiteX7" fmla="*/ 0 w 4565821"/>
                  <a:gd name="connsiteY7" fmla="*/ 514521 h 571690"/>
                  <a:gd name="connsiteX8" fmla="*/ 0 w 4565821"/>
                  <a:gd name="connsiteY8" fmla="*/ 57169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5821" h="571690">
                    <a:moveTo>
                      <a:pt x="0" y="57169"/>
                    </a:moveTo>
                    <a:cubicBezTo>
                      <a:pt x="0" y="25595"/>
                      <a:pt x="25595" y="0"/>
                      <a:pt x="57169" y="0"/>
                    </a:cubicBezTo>
                    <a:lnTo>
                      <a:pt x="4508652" y="0"/>
                    </a:lnTo>
                    <a:cubicBezTo>
                      <a:pt x="4540226" y="0"/>
                      <a:pt x="4565821" y="25595"/>
                      <a:pt x="4565821" y="57169"/>
                    </a:cubicBezTo>
                    <a:lnTo>
                      <a:pt x="4565821" y="514521"/>
                    </a:lnTo>
                    <a:cubicBezTo>
                      <a:pt x="4565821" y="546095"/>
                      <a:pt x="4540226" y="571690"/>
                      <a:pt x="4508652" y="571690"/>
                    </a:cubicBezTo>
                    <a:lnTo>
                      <a:pt x="57169" y="571690"/>
                    </a:lnTo>
                    <a:cubicBezTo>
                      <a:pt x="25595" y="571690"/>
                      <a:pt x="0" y="546095"/>
                      <a:pt x="0" y="514521"/>
                    </a:cubicBezTo>
                    <a:lnTo>
                      <a:pt x="0" y="5716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2243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Gobierno Regional de Piura (GORE Piura)</a:t>
                </a:r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B05B4C09-0E01-4800-A52C-BBF393772B95}"/>
                  </a:ext>
                </a:extLst>
              </p:cNvPr>
              <p:cNvSpPr/>
              <p:nvPr/>
            </p:nvSpPr>
            <p:spPr>
              <a:xfrm>
                <a:off x="728555" y="5176270"/>
                <a:ext cx="4565821" cy="571690"/>
              </a:xfrm>
              <a:custGeom>
                <a:avLst/>
                <a:gdLst>
                  <a:gd name="connsiteX0" fmla="*/ 0 w 4565821"/>
                  <a:gd name="connsiteY0" fmla="*/ 57169 h 571690"/>
                  <a:gd name="connsiteX1" fmla="*/ 57169 w 4565821"/>
                  <a:gd name="connsiteY1" fmla="*/ 0 h 571690"/>
                  <a:gd name="connsiteX2" fmla="*/ 4508652 w 4565821"/>
                  <a:gd name="connsiteY2" fmla="*/ 0 h 571690"/>
                  <a:gd name="connsiteX3" fmla="*/ 4565821 w 4565821"/>
                  <a:gd name="connsiteY3" fmla="*/ 57169 h 571690"/>
                  <a:gd name="connsiteX4" fmla="*/ 4565821 w 4565821"/>
                  <a:gd name="connsiteY4" fmla="*/ 514521 h 571690"/>
                  <a:gd name="connsiteX5" fmla="*/ 4508652 w 4565821"/>
                  <a:gd name="connsiteY5" fmla="*/ 571690 h 571690"/>
                  <a:gd name="connsiteX6" fmla="*/ 57169 w 4565821"/>
                  <a:gd name="connsiteY6" fmla="*/ 571690 h 571690"/>
                  <a:gd name="connsiteX7" fmla="*/ 0 w 4565821"/>
                  <a:gd name="connsiteY7" fmla="*/ 514521 h 571690"/>
                  <a:gd name="connsiteX8" fmla="*/ 0 w 4565821"/>
                  <a:gd name="connsiteY8" fmla="*/ 57169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5821" h="571690">
                    <a:moveTo>
                      <a:pt x="0" y="57169"/>
                    </a:moveTo>
                    <a:cubicBezTo>
                      <a:pt x="0" y="25595"/>
                      <a:pt x="25595" y="0"/>
                      <a:pt x="57169" y="0"/>
                    </a:cubicBezTo>
                    <a:lnTo>
                      <a:pt x="4508652" y="0"/>
                    </a:lnTo>
                    <a:cubicBezTo>
                      <a:pt x="4540226" y="0"/>
                      <a:pt x="4565821" y="25595"/>
                      <a:pt x="4565821" y="57169"/>
                    </a:cubicBezTo>
                    <a:lnTo>
                      <a:pt x="4565821" y="514521"/>
                    </a:lnTo>
                    <a:cubicBezTo>
                      <a:pt x="4565821" y="546095"/>
                      <a:pt x="4540226" y="571690"/>
                      <a:pt x="4508652" y="571690"/>
                    </a:cubicBezTo>
                    <a:lnTo>
                      <a:pt x="57169" y="571690"/>
                    </a:lnTo>
                    <a:cubicBezTo>
                      <a:pt x="25595" y="571690"/>
                      <a:pt x="0" y="546095"/>
                      <a:pt x="0" y="514521"/>
                    </a:cubicBezTo>
                    <a:lnTo>
                      <a:pt x="0" y="5716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2243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Conservación Internacional (CI)</a:t>
                </a:r>
              </a:p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- Parte responsable en Ecuador. Productos 1.3, 1.4, 1.5 y 2.1</a:t>
                </a:r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BDA62987-4422-4D4C-B8FD-E14E8926A172}"/>
                  </a:ext>
                </a:extLst>
              </p:cNvPr>
              <p:cNvSpPr/>
              <p:nvPr/>
            </p:nvSpPr>
            <p:spPr>
              <a:xfrm>
                <a:off x="728555" y="5793521"/>
                <a:ext cx="4565821" cy="571690"/>
              </a:xfrm>
              <a:custGeom>
                <a:avLst/>
                <a:gdLst>
                  <a:gd name="connsiteX0" fmla="*/ 0 w 4565821"/>
                  <a:gd name="connsiteY0" fmla="*/ 57169 h 571690"/>
                  <a:gd name="connsiteX1" fmla="*/ 57169 w 4565821"/>
                  <a:gd name="connsiteY1" fmla="*/ 0 h 571690"/>
                  <a:gd name="connsiteX2" fmla="*/ 4508652 w 4565821"/>
                  <a:gd name="connsiteY2" fmla="*/ 0 h 571690"/>
                  <a:gd name="connsiteX3" fmla="*/ 4565821 w 4565821"/>
                  <a:gd name="connsiteY3" fmla="*/ 57169 h 571690"/>
                  <a:gd name="connsiteX4" fmla="*/ 4565821 w 4565821"/>
                  <a:gd name="connsiteY4" fmla="*/ 514521 h 571690"/>
                  <a:gd name="connsiteX5" fmla="*/ 4508652 w 4565821"/>
                  <a:gd name="connsiteY5" fmla="*/ 571690 h 571690"/>
                  <a:gd name="connsiteX6" fmla="*/ 57169 w 4565821"/>
                  <a:gd name="connsiteY6" fmla="*/ 571690 h 571690"/>
                  <a:gd name="connsiteX7" fmla="*/ 0 w 4565821"/>
                  <a:gd name="connsiteY7" fmla="*/ 514521 h 571690"/>
                  <a:gd name="connsiteX8" fmla="*/ 0 w 4565821"/>
                  <a:gd name="connsiteY8" fmla="*/ 57169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5821" h="571690">
                    <a:moveTo>
                      <a:pt x="0" y="57169"/>
                    </a:moveTo>
                    <a:cubicBezTo>
                      <a:pt x="0" y="25595"/>
                      <a:pt x="25595" y="0"/>
                      <a:pt x="57169" y="0"/>
                    </a:cubicBezTo>
                    <a:lnTo>
                      <a:pt x="4508652" y="0"/>
                    </a:lnTo>
                    <a:cubicBezTo>
                      <a:pt x="4540226" y="0"/>
                      <a:pt x="4565821" y="25595"/>
                      <a:pt x="4565821" y="57169"/>
                    </a:cubicBezTo>
                    <a:lnTo>
                      <a:pt x="4565821" y="514521"/>
                    </a:lnTo>
                    <a:cubicBezTo>
                      <a:pt x="4565821" y="546095"/>
                      <a:pt x="4540226" y="571690"/>
                      <a:pt x="4508652" y="571690"/>
                    </a:cubicBezTo>
                    <a:lnTo>
                      <a:pt x="57169" y="571690"/>
                    </a:lnTo>
                    <a:cubicBezTo>
                      <a:pt x="25595" y="571690"/>
                      <a:pt x="0" y="546095"/>
                      <a:pt x="0" y="514521"/>
                    </a:cubicBezTo>
                    <a:lnTo>
                      <a:pt x="0" y="5716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2243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World Wildlife Fund (WWF)</a:t>
                </a:r>
              </a:p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- Parte responsable en Ecuador. Productos 1.1 y 1.2</a:t>
                </a:r>
              </a:p>
            </p:txBody>
          </p:sp>
        </p:grpSp>
        <p:sp>
          <p:nvSpPr>
            <p:cNvPr id="26" name="Rectángulo: una sola esquina redondeada 25">
              <a:extLst>
                <a:ext uri="{FF2B5EF4-FFF2-40B4-BE49-F238E27FC236}">
                  <a16:creationId xmlns:a16="http://schemas.microsoft.com/office/drawing/2014/main" id="{AADE684F-8B16-4973-99D0-08FA0859B50E}"/>
                </a:ext>
              </a:extLst>
            </p:cNvPr>
            <p:cNvSpPr/>
            <p:nvPr/>
          </p:nvSpPr>
          <p:spPr>
            <a:xfrm>
              <a:off x="466344" y="1626663"/>
              <a:ext cx="850392" cy="4710403"/>
            </a:xfrm>
            <a:prstGeom prst="round1Rect">
              <a:avLst/>
            </a:prstGeom>
            <a:solidFill>
              <a:srgbClr val="046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PE" dirty="0"/>
                <a:t>Socios Regionales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74DCF1E-05D6-49CF-A17B-CAAA9BF8CB55}"/>
              </a:ext>
            </a:extLst>
          </p:cNvPr>
          <p:cNvGrpSpPr/>
          <p:nvPr/>
        </p:nvGrpSpPr>
        <p:grpSpPr>
          <a:xfrm>
            <a:off x="6141803" y="1801415"/>
            <a:ext cx="4422566" cy="4349519"/>
            <a:chOff x="6925137" y="1869496"/>
            <a:chExt cx="4422566" cy="4349519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87A37368-D5CC-4B1C-B8AE-619F04B6F97F}"/>
                </a:ext>
              </a:extLst>
            </p:cNvPr>
            <p:cNvGrpSpPr/>
            <p:nvPr/>
          </p:nvGrpSpPr>
          <p:grpSpPr>
            <a:xfrm>
              <a:off x="7159834" y="1869496"/>
              <a:ext cx="4187869" cy="4349519"/>
              <a:chOff x="7159834" y="1869496"/>
              <a:chExt cx="4187869" cy="4349519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960D9332-ABE0-4898-BC01-528A65C17599}"/>
                  </a:ext>
                </a:extLst>
              </p:cNvPr>
              <p:cNvSpPr/>
              <p:nvPr/>
            </p:nvSpPr>
            <p:spPr>
              <a:xfrm>
                <a:off x="7159834" y="1869496"/>
                <a:ext cx="4187869" cy="805466"/>
              </a:xfrm>
              <a:custGeom>
                <a:avLst/>
                <a:gdLst>
                  <a:gd name="connsiteX0" fmla="*/ 0 w 4187869"/>
                  <a:gd name="connsiteY0" fmla="*/ 80547 h 805466"/>
                  <a:gd name="connsiteX1" fmla="*/ 80547 w 4187869"/>
                  <a:gd name="connsiteY1" fmla="*/ 0 h 805466"/>
                  <a:gd name="connsiteX2" fmla="*/ 4107322 w 4187869"/>
                  <a:gd name="connsiteY2" fmla="*/ 0 h 805466"/>
                  <a:gd name="connsiteX3" fmla="*/ 4187869 w 4187869"/>
                  <a:gd name="connsiteY3" fmla="*/ 80547 h 805466"/>
                  <a:gd name="connsiteX4" fmla="*/ 4187869 w 4187869"/>
                  <a:gd name="connsiteY4" fmla="*/ 724919 h 805466"/>
                  <a:gd name="connsiteX5" fmla="*/ 4107322 w 4187869"/>
                  <a:gd name="connsiteY5" fmla="*/ 805466 h 805466"/>
                  <a:gd name="connsiteX6" fmla="*/ 80547 w 4187869"/>
                  <a:gd name="connsiteY6" fmla="*/ 805466 h 805466"/>
                  <a:gd name="connsiteX7" fmla="*/ 0 w 4187869"/>
                  <a:gd name="connsiteY7" fmla="*/ 724919 h 805466"/>
                  <a:gd name="connsiteX8" fmla="*/ 0 w 4187869"/>
                  <a:gd name="connsiteY8" fmla="*/ 80547 h 80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7869" h="805466">
                    <a:moveTo>
                      <a:pt x="0" y="80547"/>
                    </a:moveTo>
                    <a:cubicBezTo>
                      <a:pt x="0" y="36062"/>
                      <a:pt x="36062" y="0"/>
                      <a:pt x="80547" y="0"/>
                    </a:cubicBezTo>
                    <a:lnTo>
                      <a:pt x="4107322" y="0"/>
                    </a:lnTo>
                    <a:cubicBezTo>
                      <a:pt x="4151807" y="0"/>
                      <a:pt x="4187869" y="36062"/>
                      <a:pt x="4187869" y="80547"/>
                    </a:cubicBezTo>
                    <a:lnTo>
                      <a:pt x="4187869" y="724919"/>
                    </a:lnTo>
                    <a:cubicBezTo>
                      <a:pt x="4187869" y="769404"/>
                      <a:pt x="4151807" y="805466"/>
                      <a:pt x="4107322" y="805466"/>
                    </a:cubicBezTo>
                    <a:lnTo>
                      <a:pt x="80547" y="805466"/>
                    </a:lnTo>
                    <a:cubicBezTo>
                      <a:pt x="36062" y="805466"/>
                      <a:pt x="0" y="769404"/>
                      <a:pt x="0" y="724919"/>
                    </a:cubicBezTo>
                    <a:lnTo>
                      <a:pt x="0" y="80547"/>
                    </a:lnTo>
                    <a:close/>
                  </a:path>
                </a:pathLst>
              </a:custGeom>
              <a:ln>
                <a:solidFill>
                  <a:srgbClr val="71AB2C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030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Subsecretaría de Recursos Pesqueros (ECUADOR)</a:t>
                </a: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386210B1-6D36-48B4-A9A1-3A999B0BEAFC}"/>
                  </a:ext>
                </a:extLst>
              </p:cNvPr>
              <p:cNvSpPr/>
              <p:nvPr/>
            </p:nvSpPr>
            <p:spPr>
              <a:xfrm>
                <a:off x="7159834" y="2755509"/>
                <a:ext cx="4187869" cy="805466"/>
              </a:xfrm>
              <a:custGeom>
                <a:avLst/>
                <a:gdLst>
                  <a:gd name="connsiteX0" fmla="*/ 0 w 4187869"/>
                  <a:gd name="connsiteY0" fmla="*/ 80547 h 805466"/>
                  <a:gd name="connsiteX1" fmla="*/ 80547 w 4187869"/>
                  <a:gd name="connsiteY1" fmla="*/ 0 h 805466"/>
                  <a:gd name="connsiteX2" fmla="*/ 4107322 w 4187869"/>
                  <a:gd name="connsiteY2" fmla="*/ 0 h 805466"/>
                  <a:gd name="connsiteX3" fmla="*/ 4187869 w 4187869"/>
                  <a:gd name="connsiteY3" fmla="*/ 80547 h 805466"/>
                  <a:gd name="connsiteX4" fmla="*/ 4187869 w 4187869"/>
                  <a:gd name="connsiteY4" fmla="*/ 724919 h 805466"/>
                  <a:gd name="connsiteX5" fmla="*/ 4107322 w 4187869"/>
                  <a:gd name="connsiteY5" fmla="*/ 805466 h 805466"/>
                  <a:gd name="connsiteX6" fmla="*/ 80547 w 4187869"/>
                  <a:gd name="connsiteY6" fmla="*/ 805466 h 805466"/>
                  <a:gd name="connsiteX7" fmla="*/ 0 w 4187869"/>
                  <a:gd name="connsiteY7" fmla="*/ 724919 h 805466"/>
                  <a:gd name="connsiteX8" fmla="*/ 0 w 4187869"/>
                  <a:gd name="connsiteY8" fmla="*/ 80547 h 80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7869" h="805466">
                    <a:moveTo>
                      <a:pt x="0" y="80547"/>
                    </a:moveTo>
                    <a:cubicBezTo>
                      <a:pt x="0" y="36062"/>
                      <a:pt x="36062" y="0"/>
                      <a:pt x="80547" y="0"/>
                    </a:cubicBezTo>
                    <a:lnTo>
                      <a:pt x="4107322" y="0"/>
                    </a:lnTo>
                    <a:cubicBezTo>
                      <a:pt x="4151807" y="0"/>
                      <a:pt x="4187869" y="36062"/>
                      <a:pt x="4187869" y="80547"/>
                    </a:cubicBezTo>
                    <a:lnTo>
                      <a:pt x="4187869" y="724919"/>
                    </a:lnTo>
                    <a:cubicBezTo>
                      <a:pt x="4187869" y="769404"/>
                      <a:pt x="4151807" y="805466"/>
                      <a:pt x="4107322" y="805466"/>
                    </a:cubicBezTo>
                    <a:lnTo>
                      <a:pt x="80547" y="805466"/>
                    </a:lnTo>
                    <a:cubicBezTo>
                      <a:pt x="36062" y="805466"/>
                      <a:pt x="0" y="769404"/>
                      <a:pt x="0" y="724919"/>
                    </a:cubicBezTo>
                    <a:lnTo>
                      <a:pt x="0" y="80547"/>
                    </a:lnTo>
                    <a:close/>
                  </a:path>
                </a:pathLst>
              </a:custGeom>
              <a:ln>
                <a:solidFill>
                  <a:srgbClr val="71AB2C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030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Subsecretaría de Gestión Marina y Costera (ECUADOR)</a:t>
                </a:r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AAA6FD5F-14C6-48D8-B314-2107F60DA114}"/>
                  </a:ext>
                </a:extLst>
              </p:cNvPr>
              <p:cNvSpPr/>
              <p:nvPr/>
            </p:nvSpPr>
            <p:spPr>
              <a:xfrm>
                <a:off x="7159834" y="3641522"/>
                <a:ext cx="4187869" cy="805466"/>
              </a:xfrm>
              <a:custGeom>
                <a:avLst/>
                <a:gdLst>
                  <a:gd name="connsiteX0" fmla="*/ 0 w 4187869"/>
                  <a:gd name="connsiteY0" fmla="*/ 80547 h 805466"/>
                  <a:gd name="connsiteX1" fmla="*/ 80547 w 4187869"/>
                  <a:gd name="connsiteY1" fmla="*/ 0 h 805466"/>
                  <a:gd name="connsiteX2" fmla="*/ 4107322 w 4187869"/>
                  <a:gd name="connsiteY2" fmla="*/ 0 h 805466"/>
                  <a:gd name="connsiteX3" fmla="*/ 4187869 w 4187869"/>
                  <a:gd name="connsiteY3" fmla="*/ 80547 h 805466"/>
                  <a:gd name="connsiteX4" fmla="*/ 4187869 w 4187869"/>
                  <a:gd name="connsiteY4" fmla="*/ 724919 h 805466"/>
                  <a:gd name="connsiteX5" fmla="*/ 4107322 w 4187869"/>
                  <a:gd name="connsiteY5" fmla="*/ 805466 h 805466"/>
                  <a:gd name="connsiteX6" fmla="*/ 80547 w 4187869"/>
                  <a:gd name="connsiteY6" fmla="*/ 805466 h 805466"/>
                  <a:gd name="connsiteX7" fmla="*/ 0 w 4187869"/>
                  <a:gd name="connsiteY7" fmla="*/ 724919 h 805466"/>
                  <a:gd name="connsiteX8" fmla="*/ 0 w 4187869"/>
                  <a:gd name="connsiteY8" fmla="*/ 80547 h 80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7869" h="805466">
                    <a:moveTo>
                      <a:pt x="0" y="80547"/>
                    </a:moveTo>
                    <a:cubicBezTo>
                      <a:pt x="0" y="36062"/>
                      <a:pt x="36062" y="0"/>
                      <a:pt x="80547" y="0"/>
                    </a:cubicBezTo>
                    <a:lnTo>
                      <a:pt x="4107322" y="0"/>
                    </a:lnTo>
                    <a:cubicBezTo>
                      <a:pt x="4151807" y="0"/>
                      <a:pt x="4187869" y="36062"/>
                      <a:pt x="4187869" y="80547"/>
                    </a:cubicBezTo>
                    <a:lnTo>
                      <a:pt x="4187869" y="724919"/>
                    </a:lnTo>
                    <a:cubicBezTo>
                      <a:pt x="4187869" y="769404"/>
                      <a:pt x="4151807" y="805466"/>
                      <a:pt x="4107322" y="805466"/>
                    </a:cubicBezTo>
                    <a:lnTo>
                      <a:pt x="80547" y="805466"/>
                    </a:lnTo>
                    <a:cubicBezTo>
                      <a:pt x="36062" y="805466"/>
                      <a:pt x="0" y="769404"/>
                      <a:pt x="0" y="724919"/>
                    </a:cubicBezTo>
                    <a:lnTo>
                      <a:pt x="0" y="80547"/>
                    </a:lnTo>
                    <a:close/>
                  </a:path>
                </a:pathLst>
              </a:custGeom>
              <a:ln>
                <a:solidFill>
                  <a:srgbClr val="71AB2C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030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Viceministerio de Desarrollo Estratégico de los Recursos Naturales (VMDERN) (PERÚ)</a:t>
                </a:r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95B7BC80-D3EE-45E8-A333-3D8FEB320544}"/>
                  </a:ext>
                </a:extLst>
              </p:cNvPr>
              <p:cNvSpPr/>
              <p:nvPr/>
            </p:nvSpPr>
            <p:spPr>
              <a:xfrm>
                <a:off x="7159834" y="4527536"/>
                <a:ext cx="4187869" cy="805466"/>
              </a:xfrm>
              <a:custGeom>
                <a:avLst/>
                <a:gdLst>
                  <a:gd name="connsiteX0" fmla="*/ 0 w 4187869"/>
                  <a:gd name="connsiteY0" fmla="*/ 80547 h 805466"/>
                  <a:gd name="connsiteX1" fmla="*/ 80547 w 4187869"/>
                  <a:gd name="connsiteY1" fmla="*/ 0 h 805466"/>
                  <a:gd name="connsiteX2" fmla="*/ 4107322 w 4187869"/>
                  <a:gd name="connsiteY2" fmla="*/ 0 h 805466"/>
                  <a:gd name="connsiteX3" fmla="*/ 4187869 w 4187869"/>
                  <a:gd name="connsiteY3" fmla="*/ 80547 h 805466"/>
                  <a:gd name="connsiteX4" fmla="*/ 4187869 w 4187869"/>
                  <a:gd name="connsiteY4" fmla="*/ 724919 h 805466"/>
                  <a:gd name="connsiteX5" fmla="*/ 4107322 w 4187869"/>
                  <a:gd name="connsiteY5" fmla="*/ 805466 h 805466"/>
                  <a:gd name="connsiteX6" fmla="*/ 80547 w 4187869"/>
                  <a:gd name="connsiteY6" fmla="*/ 805466 h 805466"/>
                  <a:gd name="connsiteX7" fmla="*/ 0 w 4187869"/>
                  <a:gd name="connsiteY7" fmla="*/ 724919 h 805466"/>
                  <a:gd name="connsiteX8" fmla="*/ 0 w 4187869"/>
                  <a:gd name="connsiteY8" fmla="*/ 80547 h 80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7869" h="805466">
                    <a:moveTo>
                      <a:pt x="0" y="80547"/>
                    </a:moveTo>
                    <a:cubicBezTo>
                      <a:pt x="0" y="36062"/>
                      <a:pt x="36062" y="0"/>
                      <a:pt x="80547" y="0"/>
                    </a:cubicBezTo>
                    <a:lnTo>
                      <a:pt x="4107322" y="0"/>
                    </a:lnTo>
                    <a:cubicBezTo>
                      <a:pt x="4151807" y="0"/>
                      <a:pt x="4187869" y="36062"/>
                      <a:pt x="4187869" y="80547"/>
                    </a:cubicBezTo>
                    <a:lnTo>
                      <a:pt x="4187869" y="724919"/>
                    </a:lnTo>
                    <a:cubicBezTo>
                      <a:pt x="4187869" y="769404"/>
                      <a:pt x="4151807" y="805466"/>
                      <a:pt x="4107322" y="805466"/>
                    </a:cubicBezTo>
                    <a:lnTo>
                      <a:pt x="80547" y="805466"/>
                    </a:lnTo>
                    <a:cubicBezTo>
                      <a:pt x="36062" y="805466"/>
                      <a:pt x="0" y="769404"/>
                      <a:pt x="0" y="724919"/>
                    </a:cubicBezTo>
                    <a:lnTo>
                      <a:pt x="0" y="80547"/>
                    </a:lnTo>
                    <a:close/>
                  </a:path>
                </a:pathLst>
              </a:custGeom>
              <a:ln>
                <a:solidFill>
                  <a:srgbClr val="71AB2C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030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Dirección Regional de la Producción de Tumbes (PERÚ)</a:t>
                </a:r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4A90D78E-29CE-4D91-B8BB-3A95899920FC}"/>
                  </a:ext>
                </a:extLst>
              </p:cNvPr>
              <p:cNvSpPr/>
              <p:nvPr/>
            </p:nvSpPr>
            <p:spPr>
              <a:xfrm>
                <a:off x="7159834" y="5413549"/>
                <a:ext cx="4187869" cy="805466"/>
              </a:xfrm>
              <a:custGeom>
                <a:avLst/>
                <a:gdLst>
                  <a:gd name="connsiteX0" fmla="*/ 0 w 4187869"/>
                  <a:gd name="connsiteY0" fmla="*/ 80547 h 805466"/>
                  <a:gd name="connsiteX1" fmla="*/ 80547 w 4187869"/>
                  <a:gd name="connsiteY1" fmla="*/ 0 h 805466"/>
                  <a:gd name="connsiteX2" fmla="*/ 4107322 w 4187869"/>
                  <a:gd name="connsiteY2" fmla="*/ 0 h 805466"/>
                  <a:gd name="connsiteX3" fmla="*/ 4187869 w 4187869"/>
                  <a:gd name="connsiteY3" fmla="*/ 80547 h 805466"/>
                  <a:gd name="connsiteX4" fmla="*/ 4187869 w 4187869"/>
                  <a:gd name="connsiteY4" fmla="*/ 724919 h 805466"/>
                  <a:gd name="connsiteX5" fmla="*/ 4107322 w 4187869"/>
                  <a:gd name="connsiteY5" fmla="*/ 805466 h 805466"/>
                  <a:gd name="connsiteX6" fmla="*/ 80547 w 4187869"/>
                  <a:gd name="connsiteY6" fmla="*/ 805466 h 805466"/>
                  <a:gd name="connsiteX7" fmla="*/ 0 w 4187869"/>
                  <a:gd name="connsiteY7" fmla="*/ 724919 h 805466"/>
                  <a:gd name="connsiteX8" fmla="*/ 0 w 4187869"/>
                  <a:gd name="connsiteY8" fmla="*/ 80547 h 80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7869" h="805466">
                    <a:moveTo>
                      <a:pt x="0" y="80547"/>
                    </a:moveTo>
                    <a:cubicBezTo>
                      <a:pt x="0" y="36062"/>
                      <a:pt x="36062" y="0"/>
                      <a:pt x="80547" y="0"/>
                    </a:cubicBezTo>
                    <a:lnTo>
                      <a:pt x="4107322" y="0"/>
                    </a:lnTo>
                    <a:cubicBezTo>
                      <a:pt x="4151807" y="0"/>
                      <a:pt x="4187869" y="36062"/>
                      <a:pt x="4187869" y="80547"/>
                    </a:cubicBezTo>
                    <a:lnTo>
                      <a:pt x="4187869" y="724919"/>
                    </a:lnTo>
                    <a:cubicBezTo>
                      <a:pt x="4187869" y="769404"/>
                      <a:pt x="4151807" y="805466"/>
                      <a:pt x="4107322" y="805466"/>
                    </a:cubicBezTo>
                    <a:lnTo>
                      <a:pt x="80547" y="805466"/>
                    </a:lnTo>
                    <a:cubicBezTo>
                      <a:pt x="36062" y="805466"/>
                      <a:pt x="0" y="769404"/>
                      <a:pt x="0" y="724919"/>
                    </a:cubicBezTo>
                    <a:lnTo>
                      <a:pt x="0" y="80547"/>
                    </a:lnTo>
                    <a:close/>
                  </a:path>
                </a:pathLst>
              </a:custGeom>
              <a:ln>
                <a:solidFill>
                  <a:srgbClr val="71AB2C"/>
                </a:soli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030" tIns="41910" rIns="41911" bIns="4191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100" kern="1200" dirty="0"/>
                  <a:t>Dirección Regional de la Producción de Piura (PERÚ)</a:t>
                </a:r>
              </a:p>
            </p:txBody>
          </p:sp>
        </p:grpSp>
        <p:sp>
          <p:nvSpPr>
            <p:cNvPr id="27" name="Rectángulo: una sola esquina redondeada 26">
              <a:extLst>
                <a:ext uri="{FF2B5EF4-FFF2-40B4-BE49-F238E27FC236}">
                  <a16:creationId xmlns:a16="http://schemas.microsoft.com/office/drawing/2014/main" id="{C7B8448D-30EF-4001-8AE5-438623FD112C}"/>
                </a:ext>
              </a:extLst>
            </p:cNvPr>
            <p:cNvSpPr/>
            <p:nvPr/>
          </p:nvSpPr>
          <p:spPr>
            <a:xfrm>
              <a:off x="6925137" y="2085102"/>
              <a:ext cx="850392" cy="3913632"/>
            </a:xfrm>
            <a:prstGeom prst="round1Rect">
              <a:avLst/>
            </a:prstGeom>
            <a:solidFill>
              <a:srgbClr val="71A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PE" dirty="0"/>
                <a:t>Socios Locales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46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65B8135-F203-417A-A20E-DCBAFB808ACC}"/>
              </a:ext>
            </a:extLst>
          </p:cNvPr>
          <p:cNvGrpSpPr/>
          <p:nvPr/>
        </p:nvGrpSpPr>
        <p:grpSpPr>
          <a:xfrm>
            <a:off x="137160" y="589442"/>
            <a:ext cx="10403840" cy="5644293"/>
            <a:chOff x="137160" y="589442"/>
            <a:chExt cx="10403840" cy="5644293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D339662-BCD0-415E-8829-8C2DD7074874}"/>
                </a:ext>
              </a:extLst>
            </p:cNvPr>
            <p:cNvSpPr/>
            <p:nvPr/>
          </p:nvSpPr>
          <p:spPr>
            <a:xfrm>
              <a:off x="137160" y="589442"/>
              <a:ext cx="1892808" cy="672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090B4B3-2ED7-4E72-8C73-F0D825084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000" y="589442"/>
              <a:ext cx="8890000" cy="5644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5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AA67F-86B5-43DA-987E-247A310B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b="1" dirty="0">
                <a:solidFill>
                  <a:srgbClr val="0462A1"/>
                </a:solidFill>
              </a:rPr>
              <a:t>Contenido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A6F1FCE-FEAC-4C2E-A3D2-BF93ED95B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95" y="933855"/>
            <a:ext cx="7580429" cy="505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A714A1-8C1F-4A5B-B9BC-B79DCDF30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PE" dirty="0"/>
              <a:t>Sobre el Proyecto CFI</a:t>
            </a:r>
          </a:p>
          <a:p>
            <a:pPr marL="342900" indent="-342900">
              <a:buFont typeface="+mj-lt"/>
              <a:buAutoNum type="arabicPeriod"/>
            </a:pPr>
            <a:r>
              <a:rPr lang="es-PE" dirty="0"/>
              <a:t>Marco de Resultados</a:t>
            </a:r>
          </a:p>
          <a:p>
            <a:pPr marL="342900" indent="-342900">
              <a:buFont typeface="+mj-lt"/>
              <a:buAutoNum type="arabicPeriod"/>
            </a:pPr>
            <a:r>
              <a:rPr lang="es-PE" dirty="0"/>
              <a:t>Estructura y gobernanza del Proyecto</a:t>
            </a:r>
          </a:p>
          <a:p>
            <a:pPr marL="342900" indent="-342900">
              <a:buFont typeface="+mj-lt"/>
              <a:buAutoNum type="arabicPeriod"/>
            </a:pPr>
            <a:r>
              <a:rPr lang="es-PE" dirty="0"/>
              <a:t>Financiamiento</a:t>
            </a:r>
          </a:p>
          <a:p>
            <a:pPr marL="342900" indent="-342900">
              <a:buFont typeface="+mj-lt"/>
              <a:buAutoNum type="arabicPeriod"/>
            </a:pPr>
            <a:r>
              <a:rPr lang="es-PE" dirty="0"/>
              <a:t>Socios</a:t>
            </a:r>
          </a:p>
          <a:p>
            <a:pPr marL="342900" indent="-342900">
              <a:buFont typeface="+mj-lt"/>
              <a:buAutoNum type="arabicPeriod"/>
            </a:pPr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0577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D5B7C-C5C9-46F9-BB0E-C08FD8B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1. Sobre el Proyecto CFI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5C412E15-C450-41C4-B2FA-6C0C46BA8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b="1" dirty="0"/>
              <a:t>Desarrollada</a:t>
            </a:r>
            <a:r>
              <a:rPr lang="es-PE" dirty="0"/>
              <a:t> para demostrar y promover procesos más integrales y enfoques integrados en la gestión de los Ecosistemas Marino Costeros.</a:t>
            </a:r>
          </a:p>
          <a:p>
            <a:r>
              <a:rPr lang="es-PE" b="1" dirty="0"/>
              <a:t>Diseñada</a:t>
            </a:r>
            <a:r>
              <a:rPr lang="es-PE" dirty="0"/>
              <a:t> por seis organizaciones internacionales (FAO, PNUD, PNUMA, Banco Mundial, CI, WWF).</a:t>
            </a:r>
          </a:p>
          <a:p>
            <a:r>
              <a:rPr lang="es-PE" b="1" dirty="0"/>
              <a:t>Financiado </a:t>
            </a:r>
            <a:r>
              <a:rPr lang="es-PE" dirty="0"/>
              <a:t>por el Fondo para el Medio Ambiente Mundial (GEF) para salvaguardar los océanos del mundo y el ambiente marino.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709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7A6F4-11C7-4ED9-B27A-3BCC8111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4000" b="1" dirty="0">
                <a:solidFill>
                  <a:srgbClr val="0070C0"/>
                </a:solidFill>
              </a:rPr>
              <a:t>Indicadores de objetivo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C03FD5E-94F4-49D9-945E-1781A922F054}"/>
              </a:ext>
            </a:extLst>
          </p:cNvPr>
          <p:cNvGrpSpPr/>
          <p:nvPr/>
        </p:nvGrpSpPr>
        <p:grpSpPr>
          <a:xfrm>
            <a:off x="1161197" y="1841304"/>
            <a:ext cx="9869606" cy="3603413"/>
            <a:chOff x="220354" y="1553200"/>
            <a:chExt cx="7767706" cy="3603413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9571845-7D28-4593-BB61-D579AC37C1C4}"/>
                </a:ext>
              </a:extLst>
            </p:cNvPr>
            <p:cNvGrpSpPr/>
            <p:nvPr/>
          </p:nvGrpSpPr>
          <p:grpSpPr>
            <a:xfrm>
              <a:off x="220354" y="1553200"/>
              <a:ext cx="7767706" cy="3603413"/>
              <a:chOff x="220354" y="1553200"/>
              <a:chExt cx="6655677" cy="3603413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8133790B-9487-47E8-8778-1749FFA81794}"/>
                  </a:ext>
                </a:extLst>
              </p:cNvPr>
              <p:cNvSpPr/>
              <p:nvPr/>
            </p:nvSpPr>
            <p:spPr>
              <a:xfrm>
                <a:off x="220354" y="2620771"/>
                <a:ext cx="2235037" cy="1571767"/>
              </a:xfrm>
              <a:custGeom>
                <a:avLst/>
                <a:gdLst>
                  <a:gd name="connsiteX0" fmla="*/ 0 w 2235037"/>
                  <a:gd name="connsiteY0" fmla="*/ 0 h 1571767"/>
                  <a:gd name="connsiteX1" fmla="*/ 2235037 w 2235037"/>
                  <a:gd name="connsiteY1" fmla="*/ 0 h 1571767"/>
                  <a:gd name="connsiteX2" fmla="*/ 2235037 w 2235037"/>
                  <a:gd name="connsiteY2" fmla="*/ 1571767 h 1571767"/>
                  <a:gd name="connsiteX3" fmla="*/ 0 w 2235037"/>
                  <a:gd name="connsiteY3" fmla="*/ 1571767 h 1571767"/>
                  <a:gd name="connsiteX4" fmla="*/ 0 w 2235037"/>
                  <a:gd name="connsiteY4" fmla="*/ 0 h 157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037" h="1571767">
                    <a:moveTo>
                      <a:pt x="0" y="0"/>
                    </a:moveTo>
                    <a:lnTo>
                      <a:pt x="2235037" y="0"/>
                    </a:lnTo>
                    <a:lnTo>
                      <a:pt x="2235037" y="1571767"/>
                    </a:lnTo>
                    <a:lnTo>
                      <a:pt x="0" y="157176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08000" tIns="10160" rIns="108000" bIns="101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000" b="1" kern="1200" dirty="0">
                    <a:solidFill>
                      <a:srgbClr val="0462A1"/>
                    </a:solidFill>
                  </a:rPr>
                  <a:t>OBJETIVO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1600" kern="1200" dirty="0"/>
                  <a:t>Demostrar la gestión holística basada en ecosistemas y mejorar la gobernanza de las pesquerías costeras del Pacífico Sudeste</a:t>
                </a:r>
                <a:endParaRPr lang="es-ES" sz="1600" kern="1200" dirty="0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EAD38579-04EE-486B-9B9F-C681D3985282}"/>
                  </a:ext>
                </a:extLst>
              </p:cNvPr>
              <p:cNvSpPr/>
              <p:nvPr/>
            </p:nvSpPr>
            <p:spPr>
              <a:xfrm>
                <a:off x="3499118" y="1553200"/>
                <a:ext cx="3376913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9525" rIns="72000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6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Arial Unicode MS" panose="020B0604020202020204" pitchFamily="34" charset="-128"/>
                    <a:cs typeface="Calibri Light" panose="020F0302020204030204" pitchFamily="34" charset="0"/>
                  </a:rPr>
                  <a:t>Indicador 1: Número de pesquerías con nuevos o mejorados regímenes de manejo (p. ej.: mejor gobernanza, </a:t>
                </a:r>
                <a:r>
                  <a:rPr lang="es-PE" sz="1600" dirty="0" err="1">
                    <a:solidFill>
                      <a:schemeClr val="bg1"/>
                    </a:solidFill>
                    <a:latin typeface="Calibri Light" panose="020F0302020204030204" pitchFamily="34" charset="0"/>
                    <a:ea typeface="Arial Unicode MS" panose="020B0604020202020204" pitchFamily="34" charset="-128"/>
                    <a:cs typeface="Calibri Light" panose="020F0302020204030204" pitchFamily="34" charset="0"/>
                  </a:rPr>
                  <a:t>co</a:t>
                </a:r>
                <a:r>
                  <a:rPr lang="es-PE" sz="16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Arial Unicode MS" panose="020B0604020202020204" pitchFamily="34" charset="-128"/>
                    <a:cs typeface="Calibri Light" panose="020F0302020204030204" pitchFamily="34" charset="0"/>
                  </a:rPr>
                  <a:t>-manejo, regímenes seguros de derechos de tenencia o acceso). </a:t>
                </a: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744E099C-A4D6-426A-947E-E7DEDFF682CF}"/>
                  </a:ext>
                </a:extLst>
              </p:cNvPr>
              <p:cNvSpPr/>
              <p:nvPr/>
            </p:nvSpPr>
            <p:spPr>
              <a:xfrm>
                <a:off x="3499118" y="2840134"/>
                <a:ext cx="3376913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9525" rIns="72000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6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Arial Unicode MS" panose="020B0604020202020204" pitchFamily="34" charset="-128"/>
                    <a:cs typeface="Calibri Light" panose="020F0302020204030204" pitchFamily="34" charset="0"/>
                  </a:rPr>
                  <a:t>Indicador 2: Porcentaje de desembarques pesqueros incluidos en los nuevos o mejorados regímenes de manejo.</a:t>
                </a: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08BC08F8-4C20-476A-A694-A436F26FED1B}"/>
                  </a:ext>
                </a:extLst>
              </p:cNvPr>
              <p:cNvSpPr/>
              <p:nvPr/>
            </p:nvSpPr>
            <p:spPr>
              <a:xfrm>
                <a:off x="3499118" y="4127067"/>
                <a:ext cx="3376913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9525" rIns="72000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6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Arial Unicode MS" panose="020B0604020202020204" pitchFamily="34" charset="-128"/>
                    <a:cs typeface="Calibri Light" panose="020F0302020204030204" pitchFamily="34" charset="0"/>
                  </a:rPr>
                  <a:t>Indicador 3: Número de personas (hombres y mujeres, por nacionalidad) que se benefician de formas de vida fortalecidas por medio de soluciones para mejorar el manejo pesquero</a:t>
                </a:r>
              </a:p>
            </p:txBody>
          </p:sp>
        </p:grpSp>
        <p:cxnSp>
          <p:nvCxnSpPr>
            <p:cNvPr id="21" name="Conector: angular 20">
              <a:extLst>
                <a:ext uri="{FF2B5EF4-FFF2-40B4-BE49-F238E27FC236}">
                  <a16:creationId xmlns:a16="http://schemas.microsoft.com/office/drawing/2014/main" id="{73399257-9AA4-4051-B6E5-445F8F5AD78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893593" y="2284319"/>
              <a:ext cx="1452672" cy="879827"/>
            </a:xfrm>
            <a:prstGeom prst="bentConnector3">
              <a:avLst>
                <a:gd name="adj1" fmla="val 9419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: angular 25">
              <a:extLst>
                <a:ext uri="{FF2B5EF4-FFF2-40B4-BE49-F238E27FC236}">
                  <a16:creationId xmlns:a16="http://schemas.microsoft.com/office/drawing/2014/main" id="{88A7DB0B-1014-46B3-BC77-60EB8156AD4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871001" y="3762720"/>
              <a:ext cx="1509620" cy="885314"/>
            </a:xfrm>
            <a:prstGeom prst="bentConnector3">
              <a:avLst>
                <a:gd name="adj1" fmla="val 8085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F64E9245-CD2E-4664-87DF-828DDF4ACEE4}"/>
                </a:ext>
              </a:extLst>
            </p:cNvPr>
            <p:cNvCxnSpPr>
              <a:cxnSpLocks/>
            </p:cNvCxnSpPr>
            <p:nvPr/>
          </p:nvCxnSpPr>
          <p:spPr>
            <a:xfrm>
              <a:off x="2828820" y="3450567"/>
              <a:ext cx="1231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79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0 Marcador de contenido">
            <a:extLst>
              <a:ext uri="{FF2B5EF4-FFF2-40B4-BE49-F238E27FC236}">
                <a16:creationId xmlns:a16="http://schemas.microsoft.com/office/drawing/2014/main" id="{9F07C8B3-2773-42FF-8E7C-21F5DBE43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645954"/>
              </p:ext>
            </p:extLst>
          </p:nvPr>
        </p:nvGraphicFramePr>
        <p:xfrm>
          <a:off x="609600" y="1782763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DCD5B7C-C5C9-46F9-BB0E-C08FD8B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2. Marco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344741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03042B5-67C2-4735-B1AA-66B4F9A35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/>
          <a:stretch/>
        </p:blipFill>
        <p:spPr>
          <a:xfrm>
            <a:off x="192024" y="2411699"/>
            <a:ext cx="4966716" cy="3439160"/>
          </a:xfrm>
          <a:prstGeom prst="rect">
            <a:avLst/>
          </a:prstGeom>
        </p:spPr>
      </p:pic>
      <p:graphicFrame>
        <p:nvGraphicFramePr>
          <p:cNvPr id="8" name="3 Marcador de contenido">
            <a:extLst>
              <a:ext uri="{FF2B5EF4-FFF2-40B4-BE49-F238E27FC236}">
                <a16:creationId xmlns:a16="http://schemas.microsoft.com/office/drawing/2014/main" id="{2859E3AF-7237-48CE-99C3-3C368DEA2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157869"/>
              </p:ext>
            </p:extLst>
          </p:nvPr>
        </p:nvGraphicFramePr>
        <p:xfrm>
          <a:off x="4233671" y="2000219"/>
          <a:ext cx="7799833" cy="39525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7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920">
                <a:tc gridSpan="2"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Arial Unicode MS" charset="0"/>
                          <a:cs typeface="Calibri Light" panose="020F0302020204030204" pitchFamily="34" charset="0"/>
                        </a:rPr>
                        <a:t>COMPONENTE 1</a:t>
                      </a:r>
                    </a:p>
                  </a:txBody>
                  <a:tcPr marL="121920" marR="121920" marT="60960" marB="60960" anchor="ctr">
                    <a:solidFill>
                      <a:srgbClr val="0462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9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25097"/>
                  </a:ext>
                </a:extLst>
              </a:tr>
              <a:tr h="299954">
                <a:tc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Resultado 1</a:t>
                      </a:r>
                      <a:endParaRPr lang="es-PE" sz="19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71AB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Productos</a:t>
                      </a:r>
                      <a:endParaRPr lang="es-PE" sz="19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71AB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1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Condiciones habilitantes mejoradas para la gobernanza de siete pesquerías costeras de Ecuador y Perú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1.1. Plan de Acción Nacional (PAN) del dorado en Ecuador,</a:t>
                      </a:r>
                      <a:r>
                        <a:rPr lang="en-GB" sz="14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baseline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mejorado</a:t>
                      </a:r>
                      <a:r>
                        <a:rPr lang="en-GB" sz="14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actualizado,</a:t>
                      </a:r>
                      <a:r>
                        <a:rPr lang="es-PE" sz="14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 arreglos de gobernanza fortalecidos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1.2. Plan de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 Nacional 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pomada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 Ecuador,</a:t>
                      </a:r>
                      <a:r>
                        <a:rPr lang="en-GB" sz="14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baseline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mejorado</a:t>
                      </a:r>
                      <a:r>
                        <a:rPr lang="en-GB" sz="14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actualizado,</a:t>
                      </a:r>
                      <a:r>
                        <a:rPr lang="es-PE" sz="14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 arreglos de gobernanza fortalecidos.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1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1.3. Nuevo Plan de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Provincial de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concha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 Ecuador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3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1.4. 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Nuevo Plan de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Nacional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del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cangrejo</a:t>
                      </a:r>
                      <a:r>
                        <a:rPr lang="en-GB" sz="14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 </a:t>
                      </a:r>
                      <a:r>
                        <a:rPr lang="es-EC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1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1.5. 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Nuevo Plan de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Acción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Nacional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del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atún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con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caña</a:t>
                      </a: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 </a:t>
                      </a:r>
                      <a:r>
                        <a:rPr lang="es-EC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04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P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1.6. </a:t>
                      </a: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Arreglos de gestión actualizados para concha y cangrejo en el Perú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55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P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1.7. </a:t>
                      </a: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estratégico para fortalecer la gobernanza y gestión pesquera en los gobiernos regionales del Perú</a:t>
                      </a:r>
                      <a:endParaRPr lang="es-PE" sz="14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BDCD5B7C-C5C9-46F9-BB0E-C08FD8B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2. Marco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07862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135CA58-ED8D-4D97-9A2A-A99FE95A5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1304"/>
          <a:stretch/>
        </p:blipFill>
        <p:spPr>
          <a:xfrm>
            <a:off x="219456" y="2097735"/>
            <a:ext cx="3959352" cy="3569127"/>
          </a:xfrm>
          <a:prstGeom prst="rect">
            <a:avLst/>
          </a:prstGeom>
        </p:spPr>
      </p:pic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53F14B24-68D2-4EF3-B47E-615F0523B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833199"/>
              </p:ext>
            </p:extLst>
          </p:nvPr>
        </p:nvGraphicFramePr>
        <p:xfrm>
          <a:off x="4023359" y="2748157"/>
          <a:ext cx="7315201" cy="22682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9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920">
                <a:tc gridSpan="2"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Arial Unicode MS" charset="0"/>
                          <a:cs typeface="Calibri Light" panose="020F0302020204030204" pitchFamily="34" charset="0"/>
                        </a:rPr>
                        <a:t>COMPONENTE 2</a:t>
                      </a:r>
                    </a:p>
                  </a:txBody>
                  <a:tcPr marL="121920" marR="121920" marT="60960" marB="60960" anchor="ctr">
                    <a:solidFill>
                      <a:srgbClr val="0462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9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25097"/>
                  </a:ext>
                </a:extLst>
              </a:tr>
              <a:tr h="299954">
                <a:tc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Resultado 2</a:t>
                      </a:r>
                      <a:endParaRPr lang="es-PE" sz="19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71AB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Productos</a:t>
                      </a:r>
                      <a:endParaRPr lang="es-PE" sz="19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71AB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kern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Condiciones habilitantes mejoradas para la planificación espacial marina y costera en Ecuador y Perú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2.1.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espacial marino y costero para </a:t>
                      </a:r>
                      <a:r>
                        <a:rPr lang="es-PE" sz="1400" baseline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 norte del Golfo de Guayaquil (Ecuador)</a:t>
                      </a:r>
                      <a:endParaRPr lang="es-PE" sz="1400" noProof="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2.2.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espacial marino y costero para </a:t>
                      </a:r>
                      <a:r>
                        <a:rPr lang="es-PE" sz="1400" baseline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 bahía de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Sechura (Perú)</a:t>
                      </a:r>
                      <a:endParaRPr lang="es-PE" sz="1400" noProof="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1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2.3. </a:t>
                      </a:r>
                      <a:r>
                        <a:rPr lang="es-PE" sz="14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Lecciones del uso del Índice</a:t>
                      </a:r>
                      <a:r>
                        <a:rPr lang="es-PE" sz="1400" baseline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Salud del Océano en Ecuador y Perú</a:t>
                      </a:r>
                      <a:endParaRPr lang="es-PE" sz="1400" noProof="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BDCD5B7C-C5C9-46F9-BB0E-C08FD8B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2. Marco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41488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4C6FC67-CF89-4961-842D-C4A91F156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778" y="2181618"/>
            <a:ext cx="4464517" cy="2976345"/>
          </a:xfrm>
          <a:prstGeom prst="rect">
            <a:avLst/>
          </a:prstGeom>
        </p:spPr>
      </p:pic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2CA53F89-66F6-48F9-9B56-5B29DD5C9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916584"/>
              </p:ext>
            </p:extLst>
          </p:nvPr>
        </p:nvGraphicFramePr>
        <p:xfrm>
          <a:off x="4194851" y="2404871"/>
          <a:ext cx="7838653" cy="232895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59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920">
                <a:tc gridSpan="2"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Arial Unicode MS" charset="0"/>
                          <a:cs typeface="Calibri Light" panose="020F0302020204030204" pitchFamily="34" charset="0"/>
                        </a:rPr>
                        <a:t>COMPONENTE 3</a:t>
                      </a:r>
                    </a:p>
                  </a:txBody>
                  <a:tcPr marL="121920" marR="121920" marT="60960" marB="60960" anchor="ctr">
                    <a:solidFill>
                      <a:srgbClr val="0462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9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25097"/>
                  </a:ext>
                </a:extLst>
              </a:tr>
              <a:tr h="299954">
                <a:tc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Resultado 3</a:t>
                      </a:r>
                      <a:endParaRPr lang="es-PE" sz="19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71AB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9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Productos</a:t>
                      </a:r>
                      <a:endParaRPr lang="es-PE" sz="19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Arial Unicode MS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71AB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kern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Las lecciones y buenas prácticas para mejorar la gobernanza pesquera y el ordenamiento espacial marino y costero, se han compartido con actores clave dentro de cada país, entre ambos países, y con los socios globales del programa CFI.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3.1. Plataforma electrónica para facilitar la comunicación entre actores involucrados y la difusión de las lecciones y las mejores prácticas.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91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3.2. Lecciones y mejores prácticas documentadas y difundidas.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BDCD5B7C-C5C9-46F9-BB0E-C08FD8B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2. Marco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353827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3 Imagen" descr="Organigrama del CFI">
            <a:extLst>
              <a:ext uri="{FF2B5EF4-FFF2-40B4-BE49-F238E27FC236}">
                <a16:creationId xmlns:a16="http://schemas.microsoft.com/office/drawing/2014/main" id="{F8209619-B7BC-43E5-AF18-D99FFE5B63E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90" t="22423" r="-1290" b="18891"/>
          <a:stretch/>
        </p:blipFill>
        <p:spPr bwMode="auto">
          <a:xfrm>
            <a:off x="0" y="1728217"/>
            <a:ext cx="10417208" cy="4585034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B06E8357-6615-449D-95D2-20128856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3. Estructura y Gobernanza</a:t>
            </a:r>
          </a:p>
        </p:txBody>
      </p:sp>
      <p:pic>
        <p:nvPicPr>
          <p:cNvPr id="11" name="3 Imagen" descr="Organigrama del CFI">
            <a:extLst>
              <a:ext uri="{FF2B5EF4-FFF2-40B4-BE49-F238E27FC236}">
                <a16:creationId xmlns:a16="http://schemas.microsoft.com/office/drawing/2014/main" id="{9B0FDDBD-EC60-46C0-8FB3-68F41E156FF5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80" t="82367" r="52938" b="10172"/>
          <a:stretch/>
        </p:blipFill>
        <p:spPr bwMode="auto">
          <a:xfrm>
            <a:off x="8953928" y="5625879"/>
            <a:ext cx="3105510" cy="618226"/>
          </a:xfrm>
          <a:prstGeom prst="rect">
            <a:avLst/>
          </a:prstGeom>
          <a:noFill/>
        </p:spPr>
      </p:pic>
      <p:sp>
        <p:nvSpPr>
          <p:cNvPr id="5" name="42 Rectángulo">
            <a:extLst>
              <a:ext uri="{FF2B5EF4-FFF2-40B4-BE49-F238E27FC236}">
                <a16:creationId xmlns:a16="http://schemas.microsoft.com/office/drawing/2014/main" id="{480E266E-8F64-41EB-81A4-0C0B4238B286}"/>
              </a:ext>
            </a:extLst>
          </p:cNvPr>
          <p:cNvSpPr/>
          <p:nvPr/>
        </p:nvSpPr>
        <p:spPr>
          <a:xfrm>
            <a:off x="1110343" y="4950829"/>
            <a:ext cx="1319347" cy="1201835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52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2018-06-08T23:00:00+00:00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 and Energy</TermName>
          <TermId xmlns="http://schemas.microsoft.com/office/infopath/2007/PartnerControls">507850c5-118d-4c78-99b1-c760df552b10</TermId>
        </TermInfo>
      </Terms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1107</Value>
      <Value>1327</Value>
      <Value>296</Value>
      <Value>1</Value>
      <Value>763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00104643</UndpProjectNo>
    <UndpDocStatus xmlns="1ed4137b-41b2-488b-8250-6d369ec27664">Final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ECU</TermName>
          <TermId xmlns="http://schemas.microsoft.com/office/infopath/2007/PartnerControls">1ceead6c-1183-4b4d-bbb1-e6db7a30b818</TermId>
        </TermInfo>
      </Terms>
    </gc6531b704974d528487414686b72f6f>
    <_dlc_DocId xmlns="f1161f5b-24a3-4c2d-bc81-44cb9325e8ee">ATLASPDC-4-86234</_dlc_DocId>
    <_dlc_DocIdUrl xmlns="f1161f5b-24a3-4c2d-bc81-44cb9325e8ee">
      <Url>https://info.undp.org/docs/pdc/_layouts/DocIdRedir.aspx?ID=ATLASPDC-4-86234</Url>
      <Description>ATLASPDC-4-86234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E9FD027E-02FE-4267-B18F-5F911114FDBE}"/>
</file>

<file path=customXml/itemProps2.xml><?xml version="1.0" encoding="utf-8"?>
<ds:datastoreItem xmlns:ds="http://schemas.openxmlformats.org/officeDocument/2006/customXml" ds:itemID="{A1DFD0E8-6D54-4E34-985F-880F641F42CD}"/>
</file>

<file path=customXml/itemProps3.xml><?xml version="1.0" encoding="utf-8"?>
<ds:datastoreItem xmlns:ds="http://schemas.openxmlformats.org/officeDocument/2006/customXml" ds:itemID="{0C097774-EFEB-4389-BB8B-D893CBB1E895}"/>
</file>

<file path=customXml/itemProps4.xml><?xml version="1.0" encoding="utf-8"?>
<ds:datastoreItem xmlns:ds="http://schemas.openxmlformats.org/officeDocument/2006/customXml" ds:itemID="{09684AB9-F716-42A5-A1BE-A6062967A432}"/>
</file>

<file path=customXml/itemProps5.xml><?xml version="1.0" encoding="utf-8"?>
<ds:datastoreItem xmlns:ds="http://schemas.openxmlformats.org/officeDocument/2006/customXml" ds:itemID="{92E5BBA0-9D61-4939-8C0B-86FC7D805404}"/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1403</Words>
  <Application>Microsoft Office PowerPoint</Application>
  <PresentationFormat>Panorámica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Arial Unicode MS</vt:lpstr>
      <vt:lpstr>Calibri</vt:lpstr>
      <vt:lpstr>Calibri Light</vt:lpstr>
      <vt:lpstr>Fira Sans</vt:lpstr>
      <vt:lpstr>Times New Roman</vt:lpstr>
      <vt:lpstr>Tema de Office</vt:lpstr>
      <vt:lpstr>1_Tema de Office</vt:lpstr>
      <vt:lpstr>Presentación de PowerPoint</vt:lpstr>
      <vt:lpstr>Contenido</vt:lpstr>
      <vt:lpstr>1. Sobre el Proyecto CFI</vt:lpstr>
      <vt:lpstr>Indicadores de objetivo</vt:lpstr>
      <vt:lpstr>2. Marco de resultados</vt:lpstr>
      <vt:lpstr>2. Marco de resultados</vt:lpstr>
      <vt:lpstr>2. Marco de resultados</vt:lpstr>
      <vt:lpstr>2. Marco de resultados</vt:lpstr>
      <vt:lpstr>3. Estructura y Gobernanza</vt:lpstr>
      <vt:lpstr>3. Estructura y Gobernanza</vt:lpstr>
      <vt:lpstr>Presentación de PowerPoint</vt:lpstr>
      <vt:lpstr>Junta Directiva</vt:lpstr>
      <vt:lpstr>Dirección Nacional</vt:lpstr>
      <vt:lpstr>Unidad de coordinación y composición</vt:lpstr>
      <vt:lpstr>Aseguramiento de calidad</vt:lpstr>
      <vt:lpstr>4. Financiamiento</vt:lpstr>
      <vt:lpstr>5. Socios del Proyecto</vt:lpstr>
      <vt:lpstr>5. Socios del proyecto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arranque PPT </dc:title>
  <dc:subject/>
  <dc:creator>Peter Jeyson Calatayud Espinoza</dc:creator>
  <cp:lastModifiedBy>Carlos Montenegro</cp:lastModifiedBy>
  <cp:revision>60</cp:revision>
  <cp:lastPrinted>2018-05-09T20:25:42Z</cp:lastPrinted>
  <dcterms:created xsi:type="dcterms:W3CDTF">2017-01-12T17:54:11Z</dcterms:created>
  <dcterms:modified xsi:type="dcterms:W3CDTF">2018-05-15T17:46:25Z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UndpDocTypeMM">
    <vt:lpwstr/>
  </property>
  <property fmtid="{D5CDD505-2E9C-101B-9397-08002B2CF9AE}" pid="5" name="UNDPDocumentCategory">
    <vt:lpwstr/>
  </property>
  <property fmtid="{D5CDD505-2E9C-101B-9397-08002B2CF9AE}" pid="6" name="UN Languages">
    <vt:lpwstr>1;#English|7f98b732-4b5b-4b70-ba90-a0eff09b5d2d</vt:lpwstr>
  </property>
  <property fmtid="{D5CDD505-2E9C-101B-9397-08002B2CF9AE}" pid="7" name="Operating Unit0">
    <vt:lpwstr>1327;#ECU|1ceead6c-1183-4b4d-bbb1-e6db7a30b818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Atlas Document Type">
    <vt:lpwstr>1107;#Other|10be685e-4bef-4aec-b905-4df3748c0781</vt:lpwstr>
  </property>
  <property fmtid="{D5CDD505-2E9C-101B-9397-08002B2CF9AE}" pid="10" name="eRegFilingCodeMM">
    <vt:lpwstr/>
  </property>
  <property fmtid="{D5CDD505-2E9C-101B-9397-08002B2CF9AE}" pid="11" name="UndpUnitMM">
    <vt:lpwstr/>
  </property>
  <property fmtid="{D5CDD505-2E9C-101B-9397-08002B2CF9AE}" pid="12" name="UNDPFocusAreas">
    <vt:lpwstr>296;#Environment and Energy|507850c5-118d-4c78-99b1-c760df552b10</vt:lpwstr>
  </property>
  <property fmtid="{D5CDD505-2E9C-101B-9397-08002B2CF9AE}" pid="13" name="_dlc_DocIdItemGuid">
    <vt:lpwstr>47f6f5ff-2e90-4419-bb74-dc332a11b046</vt:lpwstr>
  </property>
  <property fmtid="{D5CDD505-2E9C-101B-9397-08002B2CF9AE}" pid="14" name="URL">
    <vt:lpwstr/>
  </property>
  <property fmtid="{D5CDD505-2E9C-101B-9397-08002B2CF9AE}" pid="15" name="DocumentSetDescription">
    <vt:lpwstr/>
  </property>
  <property fmtid="{D5CDD505-2E9C-101B-9397-08002B2CF9AE}" pid="16" name="UnitTaxHTField0">
    <vt:lpwstr/>
  </property>
  <property fmtid="{D5CDD505-2E9C-101B-9397-08002B2CF9AE}" pid="17" name="Unit">
    <vt:lpwstr/>
  </property>
</Properties>
</file>